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4" r:id="rId1"/>
    <p:sldMasterId id="2147483764" r:id="rId2"/>
    <p:sldMasterId id="2147485002" r:id="rId3"/>
  </p:sldMasterIdLst>
  <p:notesMasterIdLst>
    <p:notesMasterId r:id="rId13"/>
  </p:notesMasterIdLst>
  <p:sldIdLst>
    <p:sldId id="674" r:id="rId4"/>
    <p:sldId id="714" r:id="rId5"/>
    <p:sldId id="724" r:id="rId6"/>
    <p:sldId id="725" r:id="rId7"/>
    <p:sldId id="729" r:id="rId8"/>
    <p:sldId id="730" r:id="rId9"/>
    <p:sldId id="743" r:id="rId10"/>
    <p:sldId id="742" r:id="rId11"/>
    <p:sldId id="744" r:id="rId12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9688"/>
    <a:srgbClr val="000000"/>
    <a:srgbClr val="CC3300"/>
    <a:srgbClr val="E5400D"/>
    <a:srgbClr val="4C85C4"/>
    <a:srgbClr val="5B8FC9"/>
    <a:srgbClr val="5879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60" autoAdjust="0"/>
    <p:restoredTop sz="98261" autoAdjust="0"/>
  </p:normalViewPr>
  <p:slideViewPr>
    <p:cSldViewPr>
      <p:cViewPr>
        <p:scale>
          <a:sx n="122" d="100"/>
          <a:sy n="122" d="100"/>
        </p:scale>
        <p:origin x="-152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6247" cy="496731"/>
          </a:xfrm>
          <a:prstGeom prst="rect">
            <a:avLst/>
          </a:prstGeom>
        </p:spPr>
        <p:txBody>
          <a:bodyPr vert="horz" lIns="91537" tIns="45768" rIns="91537" bIns="4576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828" y="1"/>
            <a:ext cx="2946246" cy="496731"/>
          </a:xfrm>
          <a:prstGeom prst="rect">
            <a:avLst/>
          </a:prstGeom>
        </p:spPr>
        <p:txBody>
          <a:bodyPr vert="horz" lIns="91537" tIns="45768" rIns="91537" bIns="45768" rtlCol="0"/>
          <a:lstStyle>
            <a:lvl1pPr algn="r">
              <a:defRPr sz="1200"/>
            </a:lvl1pPr>
          </a:lstStyle>
          <a:p>
            <a:fld id="{3F9C61CB-A650-449C-8A43-7B256FF3BE2C}" type="datetimeFigureOut">
              <a:rPr lang="ru-RU" smtClean="0"/>
              <a:pPr/>
              <a:t>09.09.2020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37" tIns="45768" rIns="91537" bIns="4576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290" y="4714954"/>
            <a:ext cx="5439101" cy="4467386"/>
          </a:xfrm>
          <a:prstGeom prst="rect">
            <a:avLst/>
          </a:prstGeom>
        </p:spPr>
        <p:txBody>
          <a:bodyPr vert="horz" lIns="91537" tIns="45768" rIns="91537" bIns="4576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8311"/>
            <a:ext cx="2946247" cy="496730"/>
          </a:xfrm>
          <a:prstGeom prst="rect">
            <a:avLst/>
          </a:prstGeom>
        </p:spPr>
        <p:txBody>
          <a:bodyPr vert="horz" lIns="91537" tIns="45768" rIns="91537" bIns="4576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828" y="9428311"/>
            <a:ext cx="2946246" cy="496730"/>
          </a:xfrm>
          <a:prstGeom prst="rect">
            <a:avLst/>
          </a:prstGeom>
        </p:spPr>
        <p:txBody>
          <a:bodyPr vert="horz" lIns="91537" tIns="45768" rIns="91537" bIns="45768" rtlCol="0" anchor="b"/>
          <a:lstStyle>
            <a:lvl1pPr algn="r">
              <a:defRPr sz="1200"/>
            </a:lvl1pPr>
          </a:lstStyle>
          <a:p>
            <a:fld id="{862B88DE-94D4-489A-B346-30D0328778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7606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1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jpeg"/><Relationship Id="rId5" Type="http://schemas.openxmlformats.org/officeDocument/2006/relationships/image" Target="../media/image3.jpeg"/><Relationship Id="rId4" Type="http://schemas.openxmlformats.org/officeDocument/2006/relationships/image" Target="../media/image6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0.jpe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ltGray">
          <a:xfrm>
            <a:off x="3048000" y="2209800"/>
            <a:ext cx="1524000" cy="1447800"/>
          </a:xfrm>
          <a:prstGeom prst="rect">
            <a:avLst/>
          </a:prstGeom>
          <a:blipFill dpi="0" rotWithShape="1">
            <a:blip r:embed="rId2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ltGray">
          <a:xfrm>
            <a:off x="3048000" y="3657600"/>
            <a:ext cx="1524000" cy="14478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ltGray">
          <a:xfrm>
            <a:off x="4572000" y="3657600"/>
            <a:ext cx="1524000" cy="1447800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7" name="Rectangle 18"/>
          <p:cNvSpPr>
            <a:spLocks noChangeArrowheads="1"/>
          </p:cNvSpPr>
          <p:nvPr/>
        </p:nvSpPr>
        <p:spPr bwMode="ltGray">
          <a:xfrm>
            <a:off x="4572000" y="2209800"/>
            <a:ext cx="1524000" cy="14478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8" name="Rectangle 19"/>
          <p:cNvSpPr>
            <a:spLocks noChangeArrowheads="1"/>
          </p:cNvSpPr>
          <p:nvPr/>
        </p:nvSpPr>
        <p:spPr bwMode="gray">
          <a:xfrm>
            <a:off x="3048000" y="2209800"/>
            <a:ext cx="3048000" cy="2900363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ltGray">
          <a:xfrm>
            <a:off x="0" y="2209800"/>
            <a:ext cx="1524000" cy="14478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ltGray">
          <a:xfrm>
            <a:off x="1524000" y="2209800"/>
            <a:ext cx="1524000" cy="14478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ltGray">
          <a:xfrm>
            <a:off x="6096000" y="3657600"/>
            <a:ext cx="1524000" cy="14478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2" name="Rectangle 17"/>
          <p:cNvSpPr>
            <a:spLocks noChangeArrowheads="1"/>
          </p:cNvSpPr>
          <p:nvPr/>
        </p:nvSpPr>
        <p:spPr bwMode="ltGray">
          <a:xfrm>
            <a:off x="7620000" y="3657600"/>
            <a:ext cx="1524000" cy="144780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3" name="Rectangle 23" descr="7"/>
          <p:cNvSpPr>
            <a:spLocks noChangeArrowheads="1"/>
          </p:cNvSpPr>
          <p:nvPr/>
        </p:nvSpPr>
        <p:spPr bwMode="gray">
          <a:xfrm>
            <a:off x="0" y="2211388"/>
            <a:ext cx="1524000" cy="1446212"/>
          </a:xfrm>
          <a:prstGeom prst="rect">
            <a:avLst/>
          </a:prstGeom>
          <a:blipFill dpi="0" rotWithShape="1">
            <a:blip r:embed="rId5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4" name="Rectangle 24"/>
          <p:cNvSpPr>
            <a:spLocks noChangeArrowheads="1"/>
          </p:cNvSpPr>
          <p:nvPr/>
        </p:nvSpPr>
        <p:spPr bwMode="gray">
          <a:xfrm>
            <a:off x="7607300" y="3651250"/>
            <a:ext cx="1541463" cy="1457325"/>
          </a:xfrm>
          <a:prstGeom prst="rect">
            <a:avLst/>
          </a:prstGeom>
          <a:blipFill dpi="0" rotWithShape="1">
            <a:blip r:embed="rId6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5" name="Rectangle 29" descr="8"/>
          <p:cNvSpPr>
            <a:spLocks noChangeArrowheads="1"/>
          </p:cNvSpPr>
          <p:nvPr/>
        </p:nvSpPr>
        <p:spPr bwMode="ltGray">
          <a:xfrm>
            <a:off x="1524000" y="3657600"/>
            <a:ext cx="1524000" cy="1447800"/>
          </a:xfrm>
          <a:prstGeom prst="rect">
            <a:avLst/>
          </a:prstGeom>
          <a:blipFill dpi="0" rotWithShape="1">
            <a:blip r:embed="rId7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11626" name="Rectangle 10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762000" y="1143000"/>
            <a:ext cx="7772400" cy="990600"/>
          </a:xfrm>
        </p:spPr>
        <p:txBody>
          <a:bodyPr/>
          <a:lstStyle>
            <a:lvl1pPr algn="ctr">
              <a:defRPr sz="4000" b="1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1627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5410200"/>
            <a:ext cx="6400800" cy="533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6" name="Rectangle 12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553200"/>
            <a:ext cx="2133600" cy="228600"/>
          </a:xfrm>
        </p:spPr>
        <p:txBody>
          <a:bodyPr/>
          <a:lstStyle>
            <a:lvl1pPr algn="l"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48B1F91D-4EB0-4D4C-A208-C65C2CE91327}" type="datetimeFigureOut">
              <a:rPr lang="ru-RU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17" name="Rectangle 13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553200"/>
            <a:ext cx="2895600" cy="228600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Rectangle 14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553200"/>
            <a:ext cx="2133600" cy="228600"/>
          </a:xfrm>
        </p:spPr>
        <p:txBody>
          <a:bodyPr/>
          <a:lstStyle>
            <a:lvl1pPr algn="r"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959B0FFD-077C-4E6E-A416-16DD477403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3" grpId="0" animBg="1"/>
      <p:bldP spid="14" grpId="0" animBg="1"/>
      <p:bldP spid="15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B176D7-30FF-4491-8DEA-5E1B1434B2EF}" type="datetimeFigureOut">
              <a:rPr lang="ru-RU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8F86C4-0FBD-4EFC-A3F6-B593C8C672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3700" y="107950"/>
            <a:ext cx="1943100" cy="601821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107950"/>
            <a:ext cx="5676900" cy="601821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6FC38C-7779-41B7-AA4F-C994B3141A90}" type="datetimeFigureOut">
              <a:rPr lang="ru-RU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CED0EE-BEF7-4BBE-9FFE-18BD7CC7A5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107950"/>
            <a:ext cx="7315200" cy="563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990600" y="990600"/>
            <a:ext cx="3771900" cy="51355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14900" y="990600"/>
            <a:ext cx="3771900" cy="51355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35AFE5-D952-4BF4-8C7B-37A2B5CEF771}" type="datetimeFigureOut">
              <a:rPr lang="ru-RU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83B8FA-6C5E-4CFE-958A-3044667124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107950"/>
            <a:ext cx="7315200" cy="563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990600" y="990600"/>
            <a:ext cx="7696200" cy="5135563"/>
          </a:xfrm>
        </p:spPr>
        <p:txBody>
          <a:bodyPr/>
          <a:lstStyle/>
          <a:p>
            <a:pPr lvl="0"/>
            <a:r>
              <a:rPr lang="ru-RU" noProof="0" smtClean="0"/>
              <a:t>Вставка таблицы</a:t>
            </a:r>
            <a:endParaRPr lang="ru-RU" noProof="0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AFD2EB-7845-42B0-A9B5-516792E06160}" type="datetimeFigureOut">
              <a:rPr lang="ru-RU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825358-90B0-45E9-BAFE-39AE7AF4A0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107950"/>
            <a:ext cx="7315200" cy="563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990600" y="990600"/>
            <a:ext cx="7696200" cy="5135563"/>
          </a:xfrm>
        </p:spPr>
        <p:txBody>
          <a:bodyPr/>
          <a:lstStyle/>
          <a:p>
            <a:pPr lvl="0"/>
            <a:r>
              <a:rPr lang="ru-RU" noProof="0" smtClean="0"/>
              <a:t>Вставка диаграммы</a:t>
            </a:r>
            <a:endParaRPr lang="ru-RU" noProof="0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5F70B2-3BE2-41FA-8764-79776541092D}" type="datetimeFigureOut">
              <a:rPr lang="ru-RU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495EAA-42CC-43F3-8F10-FA00E4B425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107950"/>
            <a:ext cx="7315200" cy="563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990600" y="990600"/>
            <a:ext cx="7696200" cy="5135563"/>
          </a:xfrm>
        </p:spPr>
        <p:txBody>
          <a:bodyPr/>
          <a:lstStyle/>
          <a:p>
            <a:pPr lvl="0"/>
            <a:r>
              <a:rPr lang="ru-RU" noProof="0" smtClean="0"/>
              <a:t>Вставка рисунка SmartArt</a:t>
            </a:r>
            <a:endParaRPr lang="ru-RU" noProof="0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1A0D4D-E07E-44CA-884D-98DFF506AA21}" type="datetimeFigureOut">
              <a:rPr lang="ru-RU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AF6F5-58AC-4C40-80C5-E9FF38338D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491"/>
          <p:cNvSpPr>
            <a:spLocks noChangeShapeType="1"/>
          </p:cNvSpPr>
          <p:nvPr/>
        </p:nvSpPr>
        <p:spPr bwMode="auto">
          <a:xfrm>
            <a:off x="1101725" y="1000125"/>
            <a:ext cx="7834313" cy="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5" name="Rectangle 474"/>
          <p:cNvSpPr>
            <a:spLocks noChangeArrowheads="1"/>
          </p:cNvSpPr>
          <p:nvPr/>
        </p:nvSpPr>
        <p:spPr bwMode="gray">
          <a:xfrm>
            <a:off x="269875" y="0"/>
            <a:ext cx="284163" cy="6889750"/>
          </a:xfrm>
          <a:prstGeom prst="rect">
            <a:avLst/>
          </a:prstGeom>
          <a:solidFill>
            <a:schemeClr val="accent2">
              <a:alpha val="80000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6" name="Rectangle 475"/>
          <p:cNvSpPr>
            <a:spLocks noChangeArrowheads="1"/>
          </p:cNvSpPr>
          <p:nvPr/>
        </p:nvSpPr>
        <p:spPr bwMode="gray">
          <a:xfrm>
            <a:off x="-12700" y="0"/>
            <a:ext cx="330200" cy="6858000"/>
          </a:xfrm>
          <a:prstGeom prst="rect">
            <a:avLst/>
          </a:prstGeom>
          <a:gradFill rotWithShape="1">
            <a:gsLst>
              <a:gs pos="0">
                <a:schemeClr val="accent2">
                  <a:gamma/>
                  <a:shade val="28627"/>
                  <a:invGamma/>
                </a:schemeClr>
              </a:gs>
              <a:gs pos="100000">
                <a:schemeClr val="accent2"/>
              </a:gs>
            </a:gsLst>
            <a:lin ang="189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7" name="Rectangle 477"/>
          <p:cNvSpPr>
            <a:spLocks noChangeArrowheads="1"/>
          </p:cNvSpPr>
          <p:nvPr/>
        </p:nvSpPr>
        <p:spPr bwMode="gray">
          <a:xfrm>
            <a:off x="749300" y="-14288"/>
            <a:ext cx="71438" cy="6872288"/>
          </a:xfrm>
          <a:prstGeom prst="rect">
            <a:avLst/>
          </a:prstGeom>
          <a:solidFill>
            <a:schemeClr val="accent2">
              <a:alpha val="20000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8" name="Rectangle 479"/>
          <p:cNvSpPr>
            <a:spLocks noChangeArrowheads="1"/>
          </p:cNvSpPr>
          <p:nvPr/>
        </p:nvSpPr>
        <p:spPr bwMode="gray">
          <a:xfrm>
            <a:off x="508000" y="0"/>
            <a:ext cx="168275" cy="6865938"/>
          </a:xfrm>
          <a:prstGeom prst="rect">
            <a:avLst/>
          </a:prstGeom>
          <a:solidFill>
            <a:schemeClr val="accent2">
              <a:alpha val="53999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9" name="Rectangle 481"/>
          <p:cNvSpPr>
            <a:spLocks noChangeArrowheads="1"/>
          </p:cNvSpPr>
          <p:nvPr/>
        </p:nvSpPr>
        <p:spPr bwMode="gray">
          <a:xfrm>
            <a:off x="661988" y="0"/>
            <a:ext cx="114300" cy="6872288"/>
          </a:xfrm>
          <a:prstGeom prst="rect">
            <a:avLst/>
          </a:prstGeom>
          <a:solidFill>
            <a:schemeClr val="accent2">
              <a:alpha val="37000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0" name="Oval 508"/>
          <p:cNvSpPr>
            <a:spLocks noChangeArrowheads="1"/>
          </p:cNvSpPr>
          <p:nvPr/>
        </p:nvSpPr>
        <p:spPr bwMode="gray">
          <a:xfrm>
            <a:off x="438150" y="1892300"/>
            <a:ext cx="619125" cy="614363"/>
          </a:xfrm>
          <a:prstGeom prst="ellipse">
            <a:avLst/>
          </a:prstGeom>
          <a:blipFill dpi="0" rotWithShape="1">
            <a:blip r:embed="rId2" cstate="print"/>
            <a:srcRect/>
            <a:stretch>
              <a:fillRect/>
            </a:stretch>
          </a:blipFill>
          <a:ln w="28575" algn="ctr">
            <a:solidFill>
              <a:srgbClr val="F8F8F8">
                <a:alpha val="70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1" name="Oval 511"/>
          <p:cNvSpPr>
            <a:spLocks noChangeArrowheads="1"/>
          </p:cNvSpPr>
          <p:nvPr/>
        </p:nvSpPr>
        <p:spPr bwMode="gray">
          <a:xfrm>
            <a:off x="442913" y="315913"/>
            <a:ext cx="603250" cy="596900"/>
          </a:xfrm>
          <a:prstGeom prst="ellipse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57150" algn="ctr">
            <a:solidFill>
              <a:srgbClr val="F8F8F8">
                <a:alpha val="70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2" name="Oval 515"/>
          <p:cNvSpPr>
            <a:spLocks noChangeArrowheads="1"/>
          </p:cNvSpPr>
          <p:nvPr/>
        </p:nvSpPr>
        <p:spPr bwMode="gray">
          <a:xfrm>
            <a:off x="430213" y="1128713"/>
            <a:ext cx="603250" cy="593725"/>
          </a:xfrm>
          <a:prstGeom prst="ellipse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38100" algn="ctr">
            <a:solidFill>
              <a:srgbClr val="F8F8F8">
                <a:alpha val="70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3" name="Rectangle 1642"/>
          <p:cNvSpPr>
            <a:spLocks noChangeArrowheads="1"/>
          </p:cNvSpPr>
          <p:nvPr/>
        </p:nvSpPr>
        <p:spPr bwMode="gray">
          <a:xfrm>
            <a:off x="3071813" y="0"/>
            <a:ext cx="1417637" cy="6858000"/>
          </a:xfrm>
          <a:prstGeom prst="rect">
            <a:avLst/>
          </a:prstGeom>
          <a:solidFill>
            <a:schemeClr val="accent2">
              <a:alpha val="70000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4" name="Rectangle 1634"/>
          <p:cNvSpPr>
            <a:spLocks noChangeArrowheads="1"/>
          </p:cNvSpPr>
          <p:nvPr/>
        </p:nvSpPr>
        <p:spPr bwMode="gray">
          <a:xfrm>
            <a:off x="0" y="0"/>
            <a:ext cx="3152775" cy="68580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85882"/>
                  <a:invGamma/>
                </a:scheme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5" name="Rectangle 1596"/>
          <p:cNvSpPr>
            <a:spLocks noChangeArrowheads="1"/>
          </p:cNvSpPr>
          <p:nvPr/>
        </p:nvSpPr>
        <p:spPr bwMode="gray">
          <a:xfrm>
            <a:off x="6902450" y="-11113"/>
            <a:ext cx="303213" cy="6858001"/>
          </a:xfrm>
          <a:prstGeom prst="rect">
            <a:avLst/>
          </a:prstGeom>
          <a:solidFill>
            <a:schemeClr val="accent2">
              <a:alpha val="30000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6" name="Rectangle 1597"/>
          <p:cNvSpPr>
            <a:spLocks noChangeArrowheads="1"/>
          </p:cNvSpPr>
          <p:nvPr/>
        </p:nvSpPr>
        <p:spPr bwMode="gray">
          <a:xfrm>
            <a:off x="7158038" y="12700"/>
            <a:ext cx="227012" cy="6858000"/>
          </a:xfrm>
          <a:prstGeom prst="rect">
            <a:avLst/>
          </a:prstGeom>
          <a:solidFill>
            <a:schemeClr val="accent2">
              <a:alpha val="20000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7" name="Rectangle 1592"/>
          <p:cNvSpPr>
            <a:spLocks noChangeArrowheads="1"/>
          </p:cNvSpPr>
          <p:nvPr/>
        </p:nvSpPr>
        <p:spPr bwMode="gray">
          <a:xfrm>
            <a:off x="4375150" y="0"/>
            <a:ext cx="1060450" cy="6858000"/>
          </a:xfrm>
          <a:prstGeom prst="rect">
            <a:avLst/>
          </a:prstGeom>
          <a:solidFill>
            <a:schemeClr val="accent2">
              <a:alpha val="64000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8" name="Rectangle 1593"/>
          <p:cNvSpPr>
            <a:spLocks noChangeArrowheads="1"/>
          </p:cNvSpPr>
          <p:nvPr/>
        </p:nvSpPr>
        <p:spPr bwMode="gray">
          <a:xfrm>
            <a:off x="5359400" y="-17463"/>
            <a:ext cx="728663" cy="6938963"/>
          </a:xfrm>
          <a:prstGeom prst="rect">
            <a:avLst/>
          </a:prstGeom>
          <a:solidFill>
            <a:schemeClr val="accent2">
              <a:alpha val="53999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9" name="Rectangle 1594"/>
          <p:cNvSpPr>
            <a:spLocks noChangeArrowheads="1"/>
          </p:cNvSpPr>
          <p:nvPr/>
        </p:nvSpPr>
        <p:spPr bwMode="gray">
          <a:xfrm>
            <a:off x="6018213" y="-19050"/>
            <a:ext cx="547687" cy="6938963"/>
          </a:xfrm>
          <a:prstGeom prst="rect">
            <a:avLst/>
          </a:prstGeom>
          <a:solidFill>
            <a:schemeClr val="accent2">
              <a:alpha val="47000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20" name="Rectangle 1595"/>
          <p:cNvSpPr>
            <a:spLocks noChangeArrowheads="1"/>
          </p:cNvSpPr>
          <p:nvPr/>
        </p:nvSpPr>
        <p:spPr bwMode="gray">
          <a:xfrm>
            <a:off x="6505575" y="0"/>
            <a:ext cx="446088" cy="6858000"/>
          </a:xfrm>
          <a:prstGeom prst="rect">
            <a:avLst/>
          </a:prstGeom>
          <a:solidFill>
            <a:schemeClr val="accent2">
              <a:alpha val="37000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21" name="Rectangle 1622"/>
          <p:cNvSpPr>
            <a:spLocks noChangeArrowheads="1"/>
          </p:cNvSpPr>
          <p:nvPr/>
        </p:nvSpPr>
        <p:spPr bwMode="gray">
          <a:xfrm>
            <a:off x="7339013" y="52388"/>
            <a:ext cx="136525" cy="6858000"/>
          </a:xfrm>
          <a:prstGeom prst="rect">
            <a:avLst/>
          </a:prstGeom>
          <a:solidFill>
            <a:schemeClr val="accent2">
              <a:alpha val="14999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22" name="Rectangle 1623"/>
          <p:cNvSpPr>
            <a:spLocks noChangeArrowheads="1"/>
          </p:cNvSpPr>
          <p:nvPr/>
        </p:nvSpPr>
        <p:spPr bwMode="gray">
          <a:xfrm>
            <a:off x="8366125" y="20638"/>
            <a:ext cx="344488" cy="6858000"/>
          </a:xfrm>
          <a:prstGeom prst="rect">
            <a:avLst/>
          </a:prstGeom>
          <a:solidFill>
            <a:schemeClr val="accent2">
              <a:alpha val="23000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23" name="Rectangle 1624"/>
          <p:cNvSpPr>
            <a:spLocks noChangeArrowheads="1"/>
          </p:cNvSpPr>
          <p:nvPr/>
        </p:nvSpPr>
        <p:spPr bwMode="gray">
          <a:xfrm>
            <a:off x="8664575" y="0"/>
            <a:ext cx="474663" cy="6858000"/>
          </a:xfrm>
          <a:prstGeom prst="rect">
            <a:avLst/>
          </a:prstGeom>
          <a:solidFill>
            <a:schemeClr val="accent2">
              <a:alpha val="28000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24" name="Text Box 1613"/>
          <p:cNvSpPr txBox="1">
            <a:spLocks noChangeArrowheads="1"/>
          </p:cNvSpPr>
          <p:nvPr/>
        </p:nvSpPr>
        <p:spPr bwMode="gray">
          <a:xfrm>
            <a:off x="76200" y="6477000"/>
            <a:ext cx="16081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>
                <a:solidFill>
                  <a:srgbClr val="F8F8F8"/>
                </a:solidFill>
                <a:latin typeface="+mn-lt"/>
              </a:rPr>
              <a:t>www.themegallery.com</a:t>
            </a:r>
          </a:p>
        </p:txBody>
      </p:sp>
      <p:sp>
        <p:nvSpPr>
          <p:cNvPr id="25" name="Text Box 1612"/>
          <p:cNvSpPr txBox="1">
            <a:spLocks noChangeArrowheads="1"/>
          </p:cNvSpPr>
          <p:nvPr/>
        </p:nvSpPr>
        <p:spPr bwMode="gray">
          <a:xfrm>
            <a:off x="276225" y="6007100"/>
            <a:ext cx="1169988" cy="45720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400">
                <a:solidFill>
                  <a:srgbClr val="FFFFFF"/>
                </a:solidFill>
                <a:latin typeface="Verdana" pitchFamily="34" charset="0"/>
              </a:rPr>
              <a:t>LOGO</a:t>
            </a:r>
          </a:p>
        </p:txBody>
      </p:sp>
      <p:sp>
        <p:nvSpPr>
          <p:cNvPr id="26" name="Rectangle 1643"/>
          <p:cNvSpPr>
            <a:spLocks noChangeArrowheads="1"/>
          </p:cNvSpPr>
          <p:nvPr/>
        </p:nvSpPr>
        <p:spPr bwMode="gray">
          <a:xfrm>
            <a:off x="7953375" y="4763"/>
            <a:ext cx="136525" cy="6858000"/>
          </a:xfrm>
          <a:prstGeom prst="rect">
            <a:avLst/>
          </a:prstGeom>
          <a:solidFill>
            <a:schemeClr val="accent2">
              <a:alpha val="6000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27" name="Rectangle 1644"/>
          <p:cNvSpPr>
            <a:spLocks noChangeArrowheads="1"/>
          </p:cNvSpPr>
          <p:nvPr/>
        </p:nvSpPr>
        <p:spPr bwMode="gray">
          <a:xfrm>
            <a:off x="8045450" y="4763"/>
            <a:ext cx="168275" cy="6858000"/>
          </a:xfrm>
          <a:prstGeom prst="rect">
            <a:avLst/>
          </a:prstGeom>
          <a:solidFill>
            <a:schemeClr val="accent2">
              <a:alpha val="12000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28" name="Rectangle 1645"/>
          <p:cNvSpPr>
            <a:spLocks noChangeArrowheads="1"/>
          </p:cNvSpPr>
          <p:nvPr/>
        </p:nvSpPr>
        <p:spPr bwMode="gray">
          <a:xfrm>
            <a:off x="8177213" y="-11113"/>
            <a:ext cx="230187" cy="6858001"/>
          </a:xfrm>
          <a:prstGeom prst="rect">
            <a:avLst/>
          </a:prstGeom>
          <a:solidFill>
            <a:schemeClr val="accent2">
              <a:alpha val="17999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436847" name="Rectangle 1647"/>
          <p:cNvSpPr>
            <a:spLocks noGrp="1" noChangeArrowheads="1"/>
          </p:cNvSpPr>
          <p:nvPr>
            <p:ph type="ctrTitle" sz="quarter"/>
          </p:nvPr>
        </p:nvSpPr>
        <p:spPr bwMode="gray">
          <a:xfrm>
            <a:off x="3802063" y="1314450"/>
            <a:ext cx="5105400" cy="1470025"/>
          </a:xfrm>
        </p:spPr>
        <p:txBody>
          <a:bodyPr/>
          <a:lstStyle>
            <a:lvl1pPr algn="ctr">
              <a:defRPr sz="44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36848" name="Rectangle 1648"/>
          <p:cNvSpPr>
            <a:spLocks noGrp="1" noChangeArrowheads="1"/>
          </p:cNvSpPr>
          <p:nvPr>
            <p:ph type="subTitle" sz="quarter" idx="1"/>
          </p:nvPr>
        </p:nvSpPr>
        <p:spPr bwMode="gray">
          <a:xfrm>
            <a:off x="3810000" y="2762250"/>
            <a:ext cx="5151438" cy="757238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9" name="Rectangle 1650"/>
          <p:cNvSpPr>
            <a:spLocks noGrp="1" noChangeArrowheads="1"/>
          </p:cNvSpPr>
          <p:nvPr>
            <p:ph type="ftr" sz="quarter" idx="10"/>
          </p:nvPr>
        </p:nvSpPr>
        <p:spPr bwMode="gray">
          <a:xfrm>
            <a:off x="3552825" y="6534150"/>
            <a:ext cx="2895600" cy="2349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" name="Rectangle 1649"/>
          <p:cNvSpPr>
            <a:spLocks noGrp="1" noChangeArrowheads="1"/>
          </p:cNvSpPr>
          <p:nvPr>
            <p:ph type="dt" sz="quarter" idx="11"/>
          </p:nvPr>
        </p:nvSpPr>
        <p:spPr bwMode="gray">
          <a:xfrm>
            <a:off x="6900863" y="6526213"/>
            <a:ext cx="2133600" cy="2746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37B203-305C-4D1E-9CBD-EC8EA57C5B56}" type="datetimeFigureOut">
              <a:rPr lang="ru-RU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31" name="Rectangle 1651"/>
          <p:cNvSpPr>
            <a:spLocks noGrp="1" noChangeArrowheads="1"/>
          </p:cNvSpPr>
          <p:nvPr>
            <p:ph type="sldNum" sz="quarter" idx="12"/>
          </p:nvPr>
        </p:nvSpPr>
        <p:spPr bwMode="gray">
          <a:xfrm>
            <a:off x="3011488" y="6527800"/>
            <a:ext cx="373062" cy="2349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69036B-67F7-4DFD-A080-948393991A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7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7" presetClass="entr" presetSubtype="0" fill="hold" grpId="0" nodeType="withEffect">
                                  <p:stCondLst>
                                    <p:cond delay="23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800"/>
                            </p:stCondLst>
                            <p:childTnLst>
                              <p:par>
                                <p:cTn id="25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6" presetClass="emph" presetSubtype="0" fill="hold" grpId="1" nodeType="withEffect">
                                  <p:stCondLst>
                                    <p:cond delay="400"/>
                                  </p:stCondLst>
                                  <p:childTnLst>
                                    <p:animScale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6" presetClass="emph" presetSubtype="0" fill="hold" grpId="1" nodeType="withEffect">
                                  <p:stCondLst>
                                    <p:cond delay="1100"/>
                                  </p:stCondLst>
                                  <p:childTnLst>
                                    <p:animScale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6" presetClass="emph" presetSubtype="0" fill="hold" grpId="1" nodeType="withEffect">
                                  <p:stCondLst>
                                    <p:cond delay="1700"/>
                                  </p:stCondLst>
                                  <p:childTnLst>
                                    <p:animScale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0"/>
                            </p:stCondLst>
                            <p:childTnLst>
                              <p:par>
                                <p:cTn id="34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7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7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7" presetClass="entr" presetSubtype="0" fill="hold" grpId="0" nodeType="withEffect">
                                  <p:stCondLst>
                                    <p:cond delay="19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7" presetClass="entr" presetSubtype="0" fill="hold" grpId="0" nodeType="withEffect">
                                  <p:stCondLst>
                                    <p:cond delay="23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7" presetClass="entr" presetSubtype="0" fill="hold" grpId="0" nodeType="withEffect">
                                  <p:stCondLst>
                                    <p:cond delay="26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7" presetClass="entr" presetSubtype="0" fill="hold" grpId="0" nodeType="withEffect">
                                  <p:stCondLst>
                                    <p:cond delay="26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7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7" presetClass="entr" presetSubtype="0" fill="hold" grpId="0" nodeType="with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47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47" presetClass="entr" presetSubtype="0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8100"/>
                            </p:stCondLst>
                            <p:childTnLst>
                              <p:par>
                                <p:cTn id="99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0" dur="5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01" presetID="6" presetClass="emph" presetSubtype="0" fill="hold" grpId="1" nodeType="withEffect">
                                  <p:stCondLst>
                                    <p:cond delay="200"/>
                                  </p:stCondLst>
                                  <p:childTnLst>
                                    <p:animScale>
                                      <p:cBhvr>
                                        <p:cTn id="102" dur="500" fill="hold"/>
                                        <p:tgtEl>
                                          <p:spTgt spid="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03" presetID="6" presetClass="emph" presetSubtype="0" fill="hold" grpId="1" nodeType="withEffect">
                                  <p:stCondLst>
                                    <p:cond delay="400"/>
                                  </p:stCondLst>
                                  <p:childTnLst>
                                    <p:animScale>
                                      <p:cBhvr>
                                        <p:cTn id="104" dur="500" fill="hold"/>
                                        <p:tgtEl>
                                          <p:spTgt spid="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05" presetID="6" presetClass="emph" presetSubtype="0" fill="hold" grpId="1" nodeType="withEffect">
                                  <p:stCondLst>
                                    <p:cond delay="800"/>
                                  </p:stCondLst>
                                  <p:childTnLst>
                                    <p:animScale>
                                      <p:cBhvr>
                                        <p:cTn id="106" dur="500" fill="hold"/>
                                        <p:tgtEl>
                                          <p:spTgt spid="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07" presetID="6" presetClass="emph" presetSubtype="0" fill="hold" grpId="1" nodeType="withEffect">
                                  <p:stCondLst>
                                    <p:cond delay="1100"/>
                                  </p:stCondLst>
                                  <p:childTnLst>
                                    <p:animScale>
                                      <p:cBhvr>
                                        <p:cTn id="108" dur="500" fill="hold"/>
                                        <p:tgtEl>
                                          <p:spTgt spid="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09" presetID="6" presetClass="emph" presetSubtype="0" fill="hold" grpId="1" nodeType="withEffect">
                                  <p:stCondLst>
                                    <p:cond delay="1400"/>
                                  </p:stCondLst>
                                  <p:childTnLst>
                                    <p:animScale>
                                      <p:cBhvr>
                                        <p:cTn id="110" dur="500" fill="hold"/>
                                        <p:tgtEl>
                                          <p:spTgt spid="1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1" presetID="6" presetClass="emph" presetSubtype="0" fill="hold" grpId="1" nodeType="withEffect">
                                  <p:stCondLst>
                                    <p:cond delay="1700"/>
                                  </p:stCondLst>
                                  <p:childTnLst>
                                    <p:animScale>
                                      <p:cBhvr>
                                        <p:cTn id="112" dur="500" fill="hold"/>
                                        <p:tgtEl>
                                          <p:spTgt spid="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3" presetID="6" presetClass="emph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Scale>
                                      <p:cBhvr>
                                        <p:cTn id="114" dur="500" fill="hold"/>
                                        <p:tgtEl>
                                          <p:spTgt spid="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5" presetID="6" presetClass="emph" presetSubtype="0" fill="hold" grpId="1" nodeType="withEffect">
                                  <p:stCondLst>
                                    <p:cond delay="2200"/>
                                  </p:stCondLst>
                                  <p:childTnLst>
                                    <p:animScale>
                                      <p:cBhvr>
                                        <p:cTn id="116" dur="500" fill="hold"/>
                                        <p:tgtEl>
                                          <p:spTgt spid="2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7" presetID="6" presetClass="emph" presetSubtype="0" fill="hold" grpId="1" nodeType="withEffect">
                                  <p:stCondLst>
                                    <p:cond delay="2300"/>
                                  </p:stCondLst>
                                  <p:childTnLst>
                                    <p:animScale>
                                      <p:cBhvr>
                                        <p:cTn id="118" dur="500" fill="hold"/>
                                        <p:tgtEl>
                                          <p:spTgt spid="2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0900"/>
                            </p:stCondLst>
                            <p:childTnLst>
                              <p:par>
                                <p:cTn id="120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1" dur="500" fill="hold"/>
                                        <p:tgtEl>
                                          <p:spTgt spid="1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22" presetID="6" presetClass="emph" presetSubtype="0" fill="hold" grpId="1" nodeType="withEffect">
                                  <p:stCondLst>
                                    <p:cond delay="400"/>
                                  </p:stCondLst>
                                  <p:childTnLst>
                                    <p:animScale>
                                      <p:cBhvr>
                                        <p:cTn id="123" dur="500" fill="hold"/>
                                        <p:tgtEl>
                                          <p:spTgt spid="2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24" presetID="6" presetClass="emph" presetSubtype="0" fill="hold" grpId="1" nodeType="withEffect">
                                  <p:stCondLst>
                                    <p:cond delay="800"/>
                                  </p:stCondLst>
                                  <p:childTnLst>
                                    <p:animScale>
                                      <p:cBhvr>
                                        <p:cTn id="125" dur="500" fill="hold"/>
                                        <p:tgtEl>
                                          <p:spTgt spid="2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26" presetID="6" presetClass="emph" presetSubtype="0" fill="hold" grpId="1" nodeType="withEffect">
                                  <p:stCondLst>
                                    <p:cond delay="1100"/>
                                  </p:stCondLst>
                                  <p:childTnLst>
                                    <p:animScale>
                                      <p:cBhvr>
                                        <p:cTn id="127" dur="500" fill="hold"/>
                                        <p:tgtEl>
                                          <p:spTgt spid="2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</p:bld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6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A9BB56-B335-4490-974C-88F802AE4A04}" type="datetimeFigureOut">
              <a:rPr lang="ru-RU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5" name="Rectangle 46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6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1629C2-CBE4-42F6-AC8E-5CB86730F7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6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950D02-8B4D-4824-B683-7EFF00629BF5}" type="datetimeFigureOut">
              <a:rPr lang="ru-RU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5" name="Rectangle 46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6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195058-A150-42DC-AA84-C614D49BDC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30288" y="1163638"/>
            <a:ext cx="3903662" cy="53609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86350" y="1163638"/>
            <a:ext cx="3905250" cy="53609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6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768C9A-79B8-4E05-B177-0FDE89371D09}" type="datetimeFigureOut">
              <a:rPr lang="ru-RU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6" name="Rectangle 46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6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722A0A-1D71-4899-836A-904D40A4F1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0D33F2-2191-412F-BB17-C6F8FDFF92E5}" type="datetimeFigureOut">
              <a:rPr lang="ru-RU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690E65-7301-4D11-BE94-B399F350B2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6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4516E-C4EE-4BF2-A1B3-6CBEF314BD0F}" type="datetimeFigureOut">
              <a:rPr lang="ru-RU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8" name="Rectangle 46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46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BD7B0-5B3E-4AFF-BB2B-726D87B228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6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E930C7-2ABA-4850-8F61-CF1D203307D4}" type="datetimeFigureOut">
              <a:rPr lang="ru-RU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4" name="Rectangle 46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6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E3999E-FFC8-475D-A998-465B5B9496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6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D23D4D-3194-4DAE-8CF9-D3144DCA973E}" type="datetimeFigureOut">
              <a:rPr lang="ru-RU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3" name="Rectangle 46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6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844DC8-459B-4416-89E8-ACED23FAD5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6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FDF22-5071-45B7-838A-A80062CA5960}" type="datetimeFigureOut">
              <a:rPr lang="ru-RU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6" name="Rectangle 46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6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D02130-F218-4C96-8DEA-BA2684691D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6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69ED5D-96D6-4553-A494-5787A1175969}" type="datetimeFigureOut">
              <a:rPr lang="ru-RU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6" name="Rectangle 46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6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7D3971-69DB-4538-A942-E8AAAA7268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6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A2ECB-4CF1-44DD-9B0B-544457A9746A}" type="datetimeFigureOut">
              <a:rPr lang="ru-RU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5" name="Rectangle 46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6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45405-F410-4B44-8D66-54E0D74ABB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18338" y="65088"/>
            <a:ext cx="1995487" cy="645953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30288" y="65088"/>
            <a:ext cx="5835650" cy="64595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6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D4ADF1-ECEF-4393-B834-27D6A9B28958}" type="datetimeFigureOut">
              <a:rPr lang="ru-RU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5" name="Rectangle 46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6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DCEAA6-EFC1-4DD3-A4C1-E12C623A98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5688" y="65088"/>
            <a:ext cx="7958137" cy="10112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1030288" y="1163638"/>
            <a:ext cx="7961312" cy="5360987"/>
          </a:xfrm>
        </p:spPr>
        <p:txBody>
          <a:bodyPr/>
          <a:lstStyle/>
          <a:p>
            <a:pPr lvl="0"/>
            <a:r>
              <a:rPr lang="ru-RU" noProof="0" smtClean="0"/>
              <a:t>Вставка диаграммы</a:t>
            </a:r>
            <a:endParaRPr lang="ru-RU" noProof="0"/>
          </a:p>
        </p:txBody>
      </p:sp>
      <p:sp>
        <p:nvSpPr>
          <p:cNvPr id="4" name="Rectangle 46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4BF37A-3BAB-4273-8415-682006D8369D}" type="datetimeFigureOut">
              <a:rPr lang="ru-RU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5" name="Rectangle 46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6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0E249E-D9AC-4230-8D0B-9BFABECD07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pPr>
              <a:defRPr/>
            </a:pPr>
            <a:fld id="{86E98A82-1405-4C39-95DB-B076CE7C7C29}" type="datetimeFigureOut">
              <a:rPr lang="ru-RU" smtClean="0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pPr>
              <a:defRPr/>
            </a:pPr>
            <a:fld id="{AD4CCF1F-CB17-4A32-A27D-CE3816B0320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35704446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pPr>
              <a:defRPr/>
            </a:pPr>
            <a:fld id="{A84F0F01-D82F-4B00-9D6D-2FF27124F96D}" type="datetimeFigureOut">
              <a:rPr lang="ru-RU" smtClean="0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pPr>
              <a:defRPr/>
            </a:pPr>
            <a:fld id="{3313B32A-4F34-4D77-B3FA-A62F82335CD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99868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6D19A9-5F4D-4014-98D0-2464DB135D61}" type="datetimeFigureOut">
              <a:rPr lang="ru-RU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5A342-32D6-461A-8ADB-D9A4750430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9008E7B-050C-411E-8EA2-49CB705F041E}" type="datetimeFigureOut">
              <a:rPr lang="ru-RU" smtClean="0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pPr>
              <a:defRPr/>
            </a:pPr>
            <a:fld id="{5E9669A6-392C-418F-B2F0-DBB2B48897F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68646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31CCAF-90AB-4FE0-B0DE-D993923F6B8C}" type="datetimeFigureOut">
              <a:rPr lang="ru-RU" smtClean="0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800672-4079-4BB5-9552-2233B84C103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79179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A8A11E7-9D78-4923-9EA4-9AEC1836D518}" type="datetimeFigureOut">
              <a:rPr lang="ru-RU" smtClean="0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1BB1B7-59EF-4603-AF7C-AE6A8B57B95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78180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2853D6-FCF4-41A1-9639-2D17A001C214}" type="datetimeFigureOut">
              <a:rPr lang="ru-RU" smtClean="0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43BEFA-2367-43D4-8C38-9D26FD29F0B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8911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B058E17-33E2-4D72-8355-AAB78956E916}" type="datetimeFigureOut">
              <a:rPr lang="ru-RU" smtClean="0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F009A-C0C5-48EA-ABDB-4613B42D9C8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241589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25F89D-FD58-4014-8800-2BBDB675979F}" type="datetimeFigureOut">
              <a:rPr lang="ru-RU" smtClean="0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186EC1-6B71-405D-8A63-4197D68A968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37282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BF9032-FA7F-4A15-921D-2D8977FFD41A}" type="datetimeFigureOut">
              <a:rPr lang="ru-RU" smtClean="0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1EA89-1BD5-4389-BEBE-01374FD6279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8817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33174A7-0EB7-4304-A9EF-9C6AB0426FC8}" type="datetimeFigureOut">
              <a:rPr lang="ru-RU" smtClean="0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1B4F60-36D9-457B-BDC4-4875AB257FF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15596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33174A7-0EB7-4304-A9EF-9C6AB0426FC8}" type="datetimeFigureOut">
              <a:rPr lang="ru-RU" smtClean="0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1B4F60-36D9-457B-BDC4-4875AB257FF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62339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33174A7-0EB7-4304-A9EF-9C6AB0426FC8}" type="datetimeFigureOut">
              <a:rPr lang="ru-RU" smtClean="0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1B4F60-36D9-457B-BDC4-4875AB257FF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38739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90600" y="990600"/>
            <a:ext cx="3771900" cy="5135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14900" y="990600"/>
            <a:ext cx="3771900" cy="5135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A9A4B3-C3CC-4BF4-BE3B-41BA5389A99C}" type="datetimeFigureOut">
              <a:rPr lang="ru-RU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0153AE-52ED-4BE4-B309-C4CFB6C1EB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33174A7-0EB7-4304-A9EF-9C6AB0426FC8}" type="datetimeFigureOut">
              <a:rPr lang="ru-RU" smtClean="0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1B4F60-36D9-457B-BDC4-4875AB257FF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67440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33174A7-0EB7-4304-A9EF-9C6AB0426FC8}" type="datetimeFigureOut">
              <a:rPr lang="ru-RU" smtClean="0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1B4F60-36D9-457B-BDC4-4875AB257FF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91002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33174A7-0EB7-4304-A9EF-9C6AB0426FC8}" type="datetimeFigureOut">
              <a:rPr lang="ru-RU" smtClean="0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1B4F60-36D9-457B-BDC4-4875AB257FF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56422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E3C0FAB-56A4-4496-BFFC-0876E4B91DF3}" type="datetimeFigureOut">
              <a:rPr lang="ru-RU" smtClean="0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0EFD25-0648-4503-AC1B-FC393703130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04317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3C9E54-C010-4D21-981C-205AB3368A85}" type="datetimeFigureOut">
              <a:rPr lang="ru-RU" smtClean="0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54987E-A196-47CD-9B20-390A8FB4290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05469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09C427-5CC5-46A7-B083-64DE2DE0AE49}" type="datetimeFigureOut">
              <a:rPr lang="ru-RU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DF95F4-857A-489B-A501-EA6AEC89AB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1F5C4C-E2B6-4E69-BC63-26BACA19DF52}" type="datetimeFigureOut">
              <a:rPr lang="ru-RU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88307-76A5-4BE1-98F2-4C13F2B534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68DD6B-8B58-4273-8051-A660C6F5C91E}" type="datetimeFigureOut">
              <a:rPr lang="ru-RU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57EAE1-7D1A-4E56-B9DF-C3DE934918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1D9092-E785-4CB0-B47F-0BD4F9FE8B8B}" type="datetimeFigureOut">
              <a:rPr lang="ru-RU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DEAE20-E202-4260-9813-552CF8D925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E086A0-63FF-4B52-9928-527705E62C8A}" type="datetimeFigureOut">
              <a:rPr lang="ru-RU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A53A54-3D40-4733-8574-C84DAFF552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2" Type="http://schemas.openxmlformats.org/officeDocument/2006/relationships/slideLayout" Target="../slideLayouts/slideLayout17.xml"/><Relationship Id="rId16" Type="http://schemas.openxmlformats.org/officeDocument/2006/relationships/image" Target="../media/image10.jpeg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image" Target="../media/image9.jpeg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image" Target="../media/image8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40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9.xml"/><Relationship Id="rId17" Type="http://schemas.openxmlformats.org/officeDocument/2006/relationships/slideLayout" Target="../slideLayouts/slideLayout44.xml"/><Relationship Id="rId2" Type="http://schemas.openxmlformats.org/officeDocument/2006/relationships/slideLayout" Target="../slideLayouts/slideLayout29.xml"/><Relationship Id="rId16" Type="http://schemas.openxmlformats.org/officeDocument/2006/relationships/slideLayout" Target="../slideLayouts/slideLayout43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Relationship Id="rId14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12" name="Rectangle 20"/>
          <p:cNvSpPr>
            <a:spLocks noChangeArrowheads="1"/>
          </p:cNvSpPr>
          <p:nvPr/>
        </p:nvSpPr>
        <p:spPr bwMode="gray">
          <a:xfrm>
            <a:off x="838200" y="0"/>
            <a:ext cx="8305800" cy="790575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2051" name="Rectangle 10"/>
          <p:cNvSpPr>
            <a:spLocks noGrp="1" noChangeArrowheads="1"/>
          </p:cNvSpPr>
          <p:nvPr>
            <p:ph type="title"/>
          </p:nvPr>
        </p:nvSpPr>
        <p:spPr bwMode="white">
          <a:xfrm>
            <a:off x="914400" y="107950"/>
            <a:ext cx="7315200" cy="56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2052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990600"/>
            <a:ext cx="7696200" cy="513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0604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705600" y="647700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latin typeface="Arial" charset="0"/>
              </a:defRPr>
            </a:lvl1pPr>
          </a:lstStyle>
          <a:p>
            <a:pPr>
              <a:defRPr/>
            </a:pPr>
            <a:fld id="{F33174A7-0EB7-4304-A9EF-9C6AB0426FC8}" type="datetimeFigureOut">
              <a:rPr lang="ru-RU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110605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52400" y="6477000"/>
            <a:ext cx="2895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0606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200400" y="6537325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latin typeface="Arial" charset="0"/>
              </a:defRPr>
            </a:lvl1pPr>
          </a:lstStyle>
          <a:p>
            <a:pPr>
              <a:defRPr/>
            </a:pPr>
            <a:fld id="{971B4F60-36D9-457B-BDC4-4875AB257F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0607" name="Rectangle 15"/>
          <p:cNvSpPr>
            <a:spLocks noChangeArrowheads="1"/>
          </p:cNvSpPr>
          <p:nvPr/>
        </p:nvSpPr>
        <p:spPr bwMode="ltGray">
          <a:xfrm>
            <a:off x="0" y="0"/>
            <a:ext cx="838200" cy="7874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10608" name="Rectangle 16"/>
          <p:cNvSpPr>
            <a:spLocks noChangeArrowheads="1"/>
          </p:cNvSpPr>
          <p:nvPr/>
        </p:nvSpPr>
        <p:spPr bwMode="ltGray">
          <a:xfrm>
            <a:off x="0" y="787400"/>
            <a:ext cx="838200" cy="7874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10609" name="Rectangle 17"/>
          <p:cNvSpPr>
            <a:spLocks noChangeArrowheads="1"/>
          </p:cNvSpPr>
          <p:nvPr/>
        </p:nvSpPr>
        <p:spPr bwMode="ltGray">
          <a:xfrm>
            <a:off x="0" y="1563688"/>
            <a:ext cx="838200" cy="787400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10613" name="Line 21"/>
          <p:cNvSpPr>
            <a:spLocks noChangeShapeType="1"/>
          </p:cNvSpPr>
          <p:nvPr/>
        </p:nvSpPr>
        <p:spPr bwMode="auto">
          <a:xfrm>
            <a:off x="152400" y="6477000"/>
            <a:ext cx="868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10620" name="Rectangle 28"/>
          <p:cNvSpPr>
            <a:spLocks noChangeArrowheads="1"/>
          </p:cNvSpPr>
          <p:nvPr/>
        </p:nvSpPr>
        <p:spPr bwMode="gray">
          <a:xfrm>
            <a:off x="-4763" y="1557338"/>
            <a:ext cx="839788" cy="796925"/>
          </a:xfrm>
          <a:prstGeom prst="rect">
            <a:avLst/>
          </a:prstGeom>
          <a:blipFill dpi="0" rotWithShape="1">
            <a:blip r:embed="rId17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10621" name="Rectangle 29"/>
          <p:cNvSpPr>
            <a:spLocks noChangeArrowheads="1"/>
          </p:cNvSpPr>
          <p:nvPr/>
        </p:nvSpPr>
        <p:spPr bwMode="gray">
          <a:xfrm>
            <a:off x="8272463" y="0"/>
            <a:ext cx="871537" cy="790575"/>
          </a:xfrm>
          <a:prstGeom prst="rect">
            <a:avLst/>
          </a:prstGeom>
          <a:blipFill dpi="0" rotWithShape="1">
            <a:blip r:embed="rId18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10622" name="Rectangle 30"/>
          <p:cNvSpPr>
            <a:spLocks noChangeArrowheads="1"/>
          </p:cNvSpPr>
          <p:nvPr/>
        </p:nvSpPr>
        <p:spPr bwMode="gray">
          <a:xfrm>
            <a:off x="0" y="0"/>
            <a:ext cx="839788" cy="787400"/>
          </a:xfrm>
          <a:prstGeom prst="rect">
            <a:avLst/>
          </a:prstGeom>
          <a:blipFill dpi="0" rotWithShape="1">
            <a:blip r:embed="rId19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33" r:id="rId1"/>
    <p:sldLayoutId id="2147484834" r:id="rId2"/>
    <p:sldLayoutId id="2147484835" r:id="rId3"/>
    <p:sldLayoutId id="2147484836" r:id="rId4"/>
    <p:sldLayoutId id="2147484837" r:id="rId5"/>
    <p:sldLayoutId id="2147484838" r:id="rId6"/>
    <p:sldLayoutId id="2147484839" r:id="rId7"/>
    <p:sldLayoutId id="2147484840" r:id="rId8"/>
    <p:sldLayoutId id="2147484841" r:id="rId9"/>
    <p:sldLayoutId id="2147484842" r:id="rId10"/>
    <p:sldLayoutId id="2147484843" r:id="rId11"/>
    <p:sldLayoutId id="2147484844" r:id="rId12"/>
    <p:sldLayoutId id="2147484845" r:id="rId13"/>
    <p:sldLayoutId id="2147484846" r:id="rId14"/>
    <p:sldLayoutId id="2147484847" r:id="rId15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0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2000"/>
                                        <p:tgtEl>
                                          <p:spTgt spid="1106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0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1106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0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609" grpId="0" animBg="1"/>
      <p:bldP spid="110620" grpId="0" animBg="1"/>
      <p:bldP spid="110622" grpId="0" animBg="1"/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v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019" name="Line 491"/>
          <p:cNvSpPr>
            <a:spLocks noChangeShapeType="1"/>
          </p:cNvSpPr>
          <p:nvPr/>
        </p:nvSpPr>
        <p:spPr bwMode="auto">
          <a:xfrm>
            <a:off x="1101725" y="1000125"/>
            <a:ext cx="7834313" cy="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51002" name="Rectangle 474"/>
          <p:cNvSpPr>
            <a:spLocks noChangeArrowheads="1"/>
          </p:cNvSpPr>
          <p:nvPr/>
        </p:nvSpPr>
        <p:spPr bwMode="gray">
          <a:xfrm>
            <a:off x="269875" y="0"/>
            <a:ext cx="284163" cy="6889750"/>
          </a:xfrm>
          <a:prstGeom prst="rect">
            <a:avLst/>
          </a:prstGeom>
          <a:solidFill>
            <a:schemeClr val="accent2">
              <a:alpha val="80000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51003" name="Rectangle 475"/>
          <p:cNvSpPr>
            <a:spLocks noChangeArrowheads="1"/>
          </p:cNvSpPr>
          <p:nvPr/>
        </p:nvSpPr>
        <p:spPr bwMode="gray">
          <a:xfrm>
            <a:off x="-12700" y="0"/>
            <a:ext cx="330200" cy="6858000"/>
          </a:xfrm>
          <a:prstGeom prst="rect">
            <a:avLst/>
          </a:prstGeom>
          <a:gradFill rotWithShape="1">
            <a:gsLst>
              <a:gs pos="0">
                <a:schemeClr val="accent2">
                  <a:gamma/>
                  <a:shade val="28627"/>
                  <a:invGamma/>
                </a:schemeClr>
              </a:gs>
              <a:gs pos="100000">
                <a:schemeClr val="accent2"/>
              </a:gs>
            </a:gsLst>
            <a:lin ang="189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51005" name="Rectangle 477"/>
          <p:cNvSpPr>
            <a:spLocks noChangeArrowheads="1"/>
          </p:cNvSpPr>
          <p:nvPr/>
        </p:nvSpPr>
        <p:spPr bwMode="gray">
          <a:xfrm>
            <a:off x="749300" y="-14288"/>
            <a:ext cx="71438" cy="6872288"/>
          </a:xfrm>
          <a:prstGeom prst="rect">
            <a:avLst/>
          </a:prstGeom>
          <a:solidFill>
            <a:schemeClr val="accent2">
              <a:alpha val="20000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51007" name="Rectangle 479"/>
          <p:cNvSpPr>
            <a:spLocks noChangeArrowheads="1"/>
          </p:cNvSpPr>
          <p:nvPr/>
        </p:nvSpPr>
        <p:spPr bwMode="gray">
          <a:xfrm>
            <a:off x="508000" y="0"/>
            <a:ext cx="168275" cy="6865938"/>
          </a:xfrm>
          <a:prstGeom prst="rect">
            <a:avLst/>
          </a:prstGeom>
          <a:solidFill>
            <a:schemeClr val="accent2">
              <a:alpha val="53999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51009" name="Rectangle 481"/>
          <p:cNvSpPr>
            <a:spLocks noChangeArrowheads="1"/>
          </p:cNvSpPr>
          <p:nvPr/>
        </p:nvSpPr>
        <p:spPr bwMode="gray">
          <a:xfrm>
            <a:off x="661988" y="0"/>
            <a:ext cx="114300" cy="6872288"/>
          </a:xfrm>
          <a:prstGeom prst="rect">
            <a:avLst/>
          </a:prstGeom>
          <a:solidFill>
            <a:schemeClr val="accent2">
              <a:alpha val="37000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50988" name="Rectangle 460"/>
          <p:cNvSpPr>
            <a:spLocks noGrp="1" noChangeArrowheads="1"/>
          </p:cNvSpPr>
          <p:nvPr>
            <p:ph type="title"/>
          </p:nvPr>
        </p:nvSpPr>
        <p:spPr bwMode="auto">
          <a:xfrm>
            <a:off x="1055688" y="65088"/>
            <a:ext cx="7958137" cy="1011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3081" name="Rectangle 46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30288" y="1163638"/>
            <a:ext cx="7961312" cy="536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50990" name="Rectangle 46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77913" y="6616700"/>
            <a:ext cx="2133600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latin typeface="+mn-lt"/>
              </a:defRPr>
            </a:lvl1pPr>
          </a:lstStyle>
          <a:p>
            <a:pPr>
              <a:defRPr/>
            </a:pPr>
            <a:fld id="{F32F4CDA-0767-4649-9DD8-4F2B0641B1DC}" type="datetimeFigureOut">
              <a:rPr lang="ru-RU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150991" name="Rectangle 46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838825" y="6616700"/>
            <a:ext cx="2895600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200" b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0992" name="Rectangle 46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87825" y="6616700"/>
            <a:ext cx="661988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latin typeface="+mn-lt"/>
              </a:defRPr>
            </a:lvl1pPr>
          </a:lstStyle>
          <a:p>
            <a:pPr>
              <a:defRPr/>
            </a:pPr>
            <a:fld id="{73955D09-8872-4963-BDAF-CEE59D2040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51036" name="Oval 508"/>
          <p:cNvSpPr>
            <a:spLocks noChangeArrowheads="1"/>
          </p:cNvSpPr>
          <p:nvPr/>
        </p:nvSpPr>
        <p:spPr bwMode="gray">
          <a:xfrm>
            <a:off x="438150" y="1892300"/>
            <a:ext cx="619125" cy="614363"/>
          </a:xfrm>
          <a:prstGeom prst="ellipse">
            <a:avLst/>
          </a:prstGeom>
          <a:blipFill dpi="0" rotWithShape="1">
            <a:blip r:embed="rId14" cstate="print"/>
            <a:srcRect/>
            <a:stretch>
              <a:fillRect/>
            </a:stretch>
          </a:blipFill>
          <a:ln w="28575" algn="ctr">
            <a:solidFill>
              <a:srgbClr val="F8F8F8">
                <a:alpha val="70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51039" name="Oval 511"/>
          <p:cNvSpPr>
            <a:spLocks noChangeArrowheads="1"/>
          </p:cNvSpPr>
          <p:nvPr/>
        </p:nvSpPr>
        <p:spPr bwMode="gray">
          <a:xfrm>
            <a:off x="442913" y="315913"/>
            <a:ext cx="603250" cy="596900"/>
          </a:xfrm>
          <a:prstGeom prst="ellipse">
            <a:avLst/>
          </a:prstGeom>
          <a:blipFill dpi="0" rotWithShape="1">
            <a:blip r:embed="rId15" cstate="print"/>
            <a:srcRect/>
            <a:stretch>
              <a:fillRect/>
            </a:stretch>
          </a:blipFill>
          <a:ln w="57150" algn="ctr">
            <a:solidFill>
              <a:srgbClr val="F8F8F8">
                <a:alpha val="70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51043" name="Oval 515"/>
          <p:cNvSpPr>
            <a:spLocks noChangeArrowheads="1"/>
          </p:cNvSpPr>
          <p:nvPr/>
        </p:nvSpPr>
        <p:spPr bwMode="gray">
          <a:xfrm>
            <a:off x="430213" y="1128713"/>
            <a:ext cx="603250" cy="593725"/>
          </a:xfrm>
          <a:prstGeom prst="ellipse">
            <a:avLst/>
          </a:prstGeom>
          <a:blipFill dpi="0" rotWithShape="1">
            <a:blip r:embed="rId16" cstate="print"/>
            <a:srcRect/>
            <a:stretch>
              <a:fillRect/>
            </a:stretch>
          </a:blipFill>
          <a:ln w="38100" algn="ctr">
            <a:solidFill>
              <a:srgbClr val="F8F8F8">
                <a:alpha val="70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48" r:id="rId1"/>
    <p:sldLayoutId id="2147484849" r:id="rId2"/>
    <p:sldLayoutId id="2147484850" r:id="rId3"/>
    <p:sldLayoutId id="2147484851" r:id="rId4"/>
    <p:sldLayoutId id="2147484852" r:id="rId5"/>
    <p:sldLayoutId id="2147484853" r:id="rId6"/>
    <p:sldLayoutId id="2147484854" r:id="rId7"/>
    <p:sldLayoutId id="2147484855" r:id="rId8"/>
    <p:sldLayoutId id="2147484856" r:id="rId9"/>
    <p:sldLayoutId id="2147484857" r:id="rId10"/>
    <p:sldLayoutId id="2147484858" r:id="rId11"/>
    <p:sldLayoutId id="2147484859" r:id="rId12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150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51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51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51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10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10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10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grpId="0" nodeType="withEffect">
                                  <p:stCondLst>
                                    <p:cond delay="23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10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10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10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800"/>
                            </p:stCondLst>
                            <p:childTnLst>
                              <p:par>
                                <p:cTn id="28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9" dur="500" fill="hold"/>
                                        <p:tgtEl>
                                          <p:spTgt spid="15100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0" presetID="6" presetClass="emph" presetSubtype="0" fill="hold" grpId="1" nodeType="withEffect">
                                  <p:stCondLst>
                                    <p:cond delay="400"/>
                                  </p:stCondLst>
                                  <p:childTnLst>
                                    <p:animScale>
                                      <p:cBhvr>
                                        <p:cTn id="31" dur="500" fill="hold"/>
                                        <p:tgtEl>
                                          <p:spTgt spid="15100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6" presetClass="emph" presetSubtype="0" fill="hold" grpId="1" nodeType="withEffect">
                                  <p:stCondLst>
                                    <p:cond delay="1100"/>
                                  </p:stCondLst>
                                  <p:childTnLst>
                                    <p:animScale>
                                      <p:cBhvr>
                                        <p:cTn id="33" dur="500" fill="hold"/>
                                        <p:tgtEl>
                                          <p:spTgt spid="15100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4" presetID="6" presetClass="emph" presetSubtype="0" fill="hold" grpId="1" nodeType="withEffect">
                                  <p:stCondLst>
                                    <p:cond delay="1700"/>
                                  </p:stCondLst>
                                  <p:childTnLst>
                                    <p:animScale>
                                      <p:cBhvr>
                                        <p:cTn id="35" dur="500" fill="hold"/>
                                        <p:tgtEl>
                                          <p:spTgt spid="15100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0"/>
                            </p:stCondLst>
                            <p:childTnLst>
                              <p:par>
                                <p:cTn id="37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8" dur="500" fill="hold"/>
                                        <p:tgtEl>
                                          <p:spTgt spid="15100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002" grpId="0" animBg="1"/>
      <p:bldP spid="151002" grpId="1" animBg="1"/>
      <p:bldP spid="151003" grpId="0" animBg="1"/>
      <p:bldP spid="151003" grpId="1" animBg="1"/>
      <p:bldP spid="151005" grpId="0" animBg="1"/>
      <p:bldP spid="151005" grpId="1" animBg="1"/>
      <p:bldP spid="151007" grpId="0" animBg="1"/>
      <p:bldP spid="151007" grpId="1" animBg="1"/>
      <p:bldP spid="151009" grpId="0" animBg="1"/>
      <p:bldP spid="151009" grpId="1" animBg="1"/>
      <p:bldP spid="150988" grpId="0"/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85000"/>
        <a:buFont typeface="Wingdings" pitchFamily="2" charset="2"/>
        <a:buChar char="£"/>
        <a:defRPr sz="3200" b="1">
          <a:solidFill>
            <a:schemeClr val="accent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5000"/>
        <a:buChar char="•"/>
        <a:defRPr sz="2800">
          <a:solidFill>
            <a:schemeClr val="tx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2400">
          <a:solidFill>
            <a:schemeClr val="tx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5000"/>
        <a:buChar char="•"/>
        <a:defRPr sz="2000">
          <a:solidFill>
            <a:schemeClr val="tx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Char char="•"/>
        <a:defRPr sz="2000">
          <a:solidFill>
            <a:schemeClr val="tx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85000"/>
        <a:buChar char="•"/>
        <a:defRPr sz="2000">
          <a:solidFill>
            <a:schemeClr val="tx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85000"/>
        <a:buChar char="•"/>
        <a:defRPr sz="2000">
          <a:solidFill>
            <a:schemeClr val="tx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85000"/>
        <a:buChar char="•"/>
        <a:defRPr sz="2000">
          <a:solidFill>
            <a:schemeClr val="tx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85000"/>
        <a:buChar char="•"/>
        <a:defRPr sz="2000">
          <a:solidFill>
            <a:schemeClr val="tx2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F33174A7-0EB7-4304-A9EF-9C6AB0426FC8}" type="datetimeFigureOut">
              <a:rPr lang="ru-RU" smtClean="0"/>
              <a:pPr>
                <a:defRPr/>
              </a:pPr>
              <a:t>09.09.2020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971B4F60-36D9-457B-BDC4-4875AB257FF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27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003" r:id="rId1"/>
    <p:sldLayoutId id="2147485004" r:id="rId2"/>
    <p:sldLayoutId id="2147485005" r:id="rId3"/>
    <p:sldLayoutId id="2147485006" r:id="rId4"/>
    <p:sldLayoutId id="2147485007" r:id="rId5"/>
    <p:sldLayoutId id="2147485008" r:id="rId6"/>
    <p:sldLayoutId id="2147485009" r:id="rId7"/>
    <p:sldLayoutId id="2147485010" r:id="rId8"/>
    <p:sldLayoutId id="2147485011" r:id="rId9"/>
    <p:sldLayoutId id="2147485012" r:id="rId10"/>
    <p:sldLayoutId id="2147485013" r:id="rId11"/>
    <p:sldLayoutId id="2147485014" r:id="rId12"/>
    <p:sldLayoutId id="2147485015" r:id="rId13"/>
    <p:sldLayoutId id="2147485016" r:id="rId14"/>
    <p:sldLayoutId id="2147485017" r:id="rId15"/>
    <p:sldLayoutId id="2147485018" r:id="rId16"/>
    <p:sldLayoutId id="2147485019" r:id="rId17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285728"/>
            <a:ext cx="8075240" cy="576064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7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Изменения законодательства с июня 2020 года</a:t>
            </a:r>
            <a:r>
              <a:rPr lang="ru-RU" sz="3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3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13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необходимо внесение изменений в Положение о КФ ОДО, т. к</a:t>
            </a:r>
            <a:r>
              <a:rPr lang="ru-RU" sz="1300" b="1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решение </a:t>
            </a:r>
            <a:r>
              <a:rPr lang="ru-RU" sz="13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 возможном способе инвестирования или   размещения средств КФ является компетенцией общего собрания</a:t>
            </a:r>
            <a:endParaRPr lang="ru-RU" sz="13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412776"/>
            <a:ext cx="8280920" cy="5189160"/>
          </a:xfrm>
        </p:spPr>
        <p:txBody>
          <a:bodyPr>
            <a:normAutofit lnSpcReduction="10000"/>
          </a:bodyPr>
          <a:lstStyle/>
          <a:p>
            <a:pPr marL="0" indent="273050" algn="just">
              <a:buFont typeface="Wingdings" pitchFamily="2" charset="2"/>
              <a:buChar char="§"/>
            </a:pP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Федеральный закон от 8 июня 2020 г. N 166-ФЗ: </a:t>
            </a:r>
          </a:p>
          <a:p>
            <a:pPr marL="0" indent="273050" algn="just">
              <a:buNone/>
            </a:pP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До 1 января 2021 года в целях оказания поддержки членам саморегулируемых организаций в связи с распространением новой </a:t>
            </a:r>
            <a:r>
              <a:rPr lang="ru-RU" sz="20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коронавирусной</a:t>
            </a: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инфекции допускается предоставление </a:t>
            </a:r>
            <a:r>
              <a:rPr lang="ru-RU" sz="20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саморегулируемыми</a:t>
            </a: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организациями займов своим членам за счет средств КФ ОДО таких саморегулируемых организаций в соответствии с гражданским законодательством. </a:t>
            </a:r>
          </a:p>
          <a:p>
            <a:pPr marL="0" indent="273050" algn="just">
              <a:buNone/>
            </a:pP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Условия предоставления займов определяются Правительством РФ. </a:t>
            </a:r>
          </a:p>
          <a:p>
            <a:pPr marL="0" indent="273050" algn="just">
              <a:buNone/>
            </a:pP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Объем займов не может превышать 50 % от общего объема средств КФ.</a:t>
            </a:r>
          </a:p>
          <a:p>
            <a:pPr marL="0" indent="273050" algn="just">
              <a:buFont typeface="Wingdings" pitchFamily="2" charset="2"/>
              <a:buChar char="§"/>
            </a:pP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Постановление Правительства РФ от 27 июня 2020 г. N 938</a:t>
            </a:r>
            <a:b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«Об утверждении Положения об отдельных условиях предоставления займов членам саморегулируемых организаций и порядке осуществления контроля за использованием средств, предоставленных по таким займам»</a:t>
            </a:r>
          </a:p>
          <a:p>
            <a:pPr marL="0" indent="273050" algn="just">
              <a:buFont typeface="Wingdings" pitchFamily="2" charset="2"/>
              <a:buChar char="§"/>
            </a:pPr>
            <a:endParaRPr lang="ru-RU" sz="20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9064" y="116632"/>
            <a:ext cx="8424936" cy="86409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Цели выдачи займа по  Постановлению Правительства РФ N 938</a:t>
            </a:r>
            <a:endParaRPr lang="ru-RU" sz="32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837573"/>
            <a:ext cx="8178164" cy="5040560"/>
          </a:xfrm>
        </p:spPr>
        <p:txBody>
          <a:bodyPr>
            <a:normAutofit fontScale="92500" lnSpcReduction="20000"/>
          </a:bodyPr>
          <a:lstStyle/>
          <a:p>
            <a:endParaRPr lang="ru-RU" sz="20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</a:pPr>
            <a:r>
              <a:rPr lang="ru-RU" sz="2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выплата заработной платы;</a:t>
            </a:r>
          </a:p>
          <a:p>
            <a:pPr>
              <a:lnSpc>
                <a:spcPct val="110000"/>
              </a:lnSpc>
              <a:buNone/>
            </a:pPr>
            <a:endParaRPr lang="ru-RU" sz="2200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</a:pPr>
            <a:r>
              <a:rPr lang="ru-RU" sz="2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приобретение строительных материалов, конструкций, оборудования для выполнения работ по контрактам, заключенным до 1 апреля 2020 г.:</a:t>
            </a:r>
          </a:p>
          <a:p>
            <a:pPr marL="892175" indent="-176213">
              <a:lnSpc>
                <a:spcPct val="110000"/>
              </a:lnSpc>
              <a:buFontTx/>
              <a:buChar char="-"/>
            </a:pPr>
            <a:r>
              <a:rPr lang="ru-RU" sz="2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 ФЗ № 44-ФЗ;</a:t>
            </a:r>
          </a:p>
          <a:p>
            <a:pPr marL="892175" indent="-176213">
              <a:lnSpc>
                <a:spcPct val="110000"/>
              </a:lnSpc>
              <a:buFontTx/>
              <a:buChar char="-"/>
            </a:pPr>
            <a:r>
              <a:rPr lang="ru-RU" sz="2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 ФЗ № 223-ФЗ;</a:t>
            </a:r>
          </a:p>
          <a:p>
            <a:pPr marL="892175" indent="-176213">
              <a:lnSpc>
                <a:spcPct val="110000"/>
              </a:lnSpc>
              <a:buFontTx/>
              <a:buChar char="-"/>
            </a:pPr>
            <a:r>
              <a:rPr lang="ru-RU" sz="2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 Постановлению Правительства РФ N 615; </a:t>
            </a:r>
          </a:p>
          <a:p>
            <a:pPr marL="892175" indent="-176213">
              <a:lnSpc>
                <a:spcPct val="110000"/>
              </a:lnSpc>
              <a:buFontTx/>
              <a:buChar char="-"/>
            </a:pPr>
            <a:r>
              <a:rPr lang="ru-RU" sz="2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 договорам по ФЗ № 214-ФЗ.</a:t>
            </a:r>
          </a:p>
          <a:p>
            <a:pPr>
              <a:lnSpc>
                <a:spcPct val="110000"/>
              </a:lnSpc>
              <a:buNone/>
            </a:pPr>
            <a:endParaRPr lang="ru-RU" sz="2200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</a:pPr>
            <a:r>
              <a:rPr lang="ru-RU" sz="2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оплата банковской гарантии, обеспечивающей исполнение обязательств подрядчика по договорам подряда.</a:t>
            </a:r>
          </a:p>
          <a:p>
            <a:pPr marL="0" indent="450850" algn="just">
              <a:spcBef>
                <a:spcPts val="0"/>
              </a:spcBef>
              <a:spcAft>
                <a:spcPts val="800"/>
              </a:spcAft>
              <a:buNone/>
              <a:tabLst>
                <a:tab pos="6457950" algn="l"/>
                <a:tab pos="7958138" algn="l"/>
              </a:tabLst>
            </a:pPr>
            <a:endParaRPr lang="ru-RU" sz="2200" dirty="0" smtClean="0">
              <a:solidFill>
                <a:srgbClr val="000000"/>
              </a:solidFill>
            </a:endParaRPr>
          </a:p>
          <a:p>
            <a:pPr marL="0" indent="450850" algn="just">
              <a:spcBef>
                <a:spcPts val="0"/>
              </a:spcBef>
              <a:spcAft>
                <a:spcPts val="800"/>
              </a:spcAft>
              <a:buNone/>
              <a:tabLst>
                <a:tab pos="6457950" algn="l"/>
                <a:tab pos="7958138" algn="l"/>
              </a:tabLst>
            </a:pPr>
            <a:endParaRPr lang="ru-RU" sz="1750" dirty="0" smtClean="0">
              <a:solidFill>
                <a:srgbClr val="000000"/>
              </a:solidFill>
            </a:endParaRPr>
          </a:p>
          <a:p>
            <a:pPr marL="0" indent="450850" algn="just">
              <a:spcBef>
                <a:spcPts val="0"/>
              </a:spcBef>
              <a:spcAft>
                <a:spcPts val="800"/>
              </a:spcAft>
              <a:buNone/>
              <a:tabLst>
                <a:tab pos="6457950" algn="l"/>
                <a:tab pos="7958138" algn="l"/>
              </a:tabLst>
            </a:pPr>
            <a:endParaRPr lang="ru-RU" sz="1750" dirty="0" smtClean="0">
              <a:solidFill>
                <a:srgbClr val="000000"/>
              </a:solidFill>
            </a:endParaRPr>
          </a:p>
          <a:p>
            <a:pPr marL="0" indent="450850" algn="just">
              <a:spcBef>
                <a:spcPts val="0"/>
              </a:spcBef>
              <a:spcAft>
                <a:spcPts val="800"/>
              </a:spcAft>
              <a:buNone/>
              <a:tabLst>
                <a:tab pos="6457950" algn="l"/>
                <a:tab pos="7958138" algn="l"/>
              </a:tabLst>
            </a:pPr>
            <a:endParaRPr lang="ru-RU" sz="1750" dirty="0" smtClean="0">
              <a:solidFill>
                <a:srgbClr val="000000"/>
              </a:solidFill>
            </a:endParaRPr>
          </a:p>
          <a:p>
            <a:pPr marL="0" indent="450850" algn="just">
              <a:spcBef>
                <a:spcPts val="0"/>
              </a:spcBef>
              <a:spcAft>
                <a:spcPts val="800"/>
              </a:spcAft>
              <a:buNone/>
              <a:tabLst>
                <a:tab pos="6457950" algn="l"/>
                <a:tab pos="7958138" algn="l"/>
              </a:tabLst>
            </a:pPr>
            <a:endParaRPr lang="ru-RU" sz="175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424936" cy="1025782"/>
          </a:xfrm>
        </p:spPr>
        <p:txBody>
          <a:bodyPr>
            <a:normAutofit/>
          </a:bodyPr>
          <a:lstStyle/>
          <a:p>
            <a:pPr algn="ctr"/>
            <a:r>
              <a:rPr lang="ru-RU" sz="29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Условия</a:t>
            </a:r>
            <a:r>
              <a:rPr lang="ru-RU" sz="29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предоставления займа</a:t>
            </a: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285860"/>
            <a:ext cx="8429684" cy="5023460"/>
          </a:xfrm>
        </p:spPr>
        <p:txBody>
          <a:bodyPr>
            <a:normAutofit fontScale="92500" lnSpcReduction="10000"/>
          </a:bodyPr>
          <a:lstStyle/>
          <a:p>
            <a:pPr marL="0" indent="450850" algn="just">
              <a:spcBef>
                <a:spcPts val="0"/>
              </a:spcBef>
              <a:spcAft>
                <a:spcPts val="800"/>
              </a:spcAft>
              <a:buNone/>
              <a:tabLst>
                <a:tab pos="6457950" algn="l"/>
                <a:tab pos="7958138" algn="l"/>
              </a:tabLst>
            </a:pPr>
            <a:endParaRPr lang="ru-RU" sz="3100" b="1" dirty="0">
              <a:ln w="3175" cmpd="sng"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indent="450850" algn="just">
              <a:spcBef>
                <a:spcPts val="0"/>
              </a:spcBef>
              <a:spcAft>
                <a:spcPts val="800"/>
              </a:spcAft>
              <a:buNone/>
              <a:tabLst>
                <a:tab pos="6457950" algn="l"/>
                <a:tab pos="7958138" algn="l"/>
              </a:tabLst>
            </a:pPr>
            <a:endParaRPr lang="ru-RU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0850" algn="just">
              <a:spcBef>
                <a:spcPts val="0"/>
              </a:spcBef>
              <a:spcAft>
                <a:spcPts val="800"/>
              </a:spcAft>
              <a:buNone/>
              <a:tabLst>
                <a:tab pos="6457950" algn="l"/>
                <a:tab pos="7958138" algn="l"/>
              </a:tabLst>
            </a:pP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Займы могут быть получены до 1 января 2021 года</a:t>
            </a:r>
          </a:p>
          <a:p>
            <a:pPr marL="0" indent="450850" algn="just">
              <a:spcBef>
                <a:spcPts val="0"/>
              </a:spcBef>
              <a:spcAft>
                <a:spcPts val="800"/>
              </a:spcAft>
              <a:buNone/>
              <a:tabLst>
                <a:tab pos="6457950" algn="l"/>
                <a:tab pos="7958138" algn="l"/>
              </a:tabLst>
            </a:pPr>
            <a:endParaRPr lang="ru-RU" sz="2400" b="1" u="sng" dirty="0" smtClean="0">
              <a:solidFill>
                <a:srgbClr val="E5400D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0850" algn="just">
              <a:spcBef>
                <a:spcPts val="0"/>
              </a:spcBef>
              <a:spcAft>
                <a:spcPts val="800"/>
              </a:spcAft>
              <a:buNone/>
              <a:tabLst>
                <a:tab pos="6457950" algn="l"/>
                <a:tab pos="7958138" algn="l"/>
              </a:tabLst>
            </a:pPr>
            <a:r>
              <a:rPr lang="ru-RU" sz="2400" b="1" u="sng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Предельный срок предоставления займа составляет</a:t>
            </a: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608013" indent="-342900" algn="just">
              <a:spcBef>
                <a:spcPts val="0"/>
              </a:spcBef>
              <a:spcAft>
                <a:spcPts val="800"/>
              </a:spcAft>
              <a:tabLst>
                <a:tab pos="6457950" algn="l"/>
                <a:tab pos="7958138" algn="l"/>
              </a:tabLst>
            </a:pP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до 1 года со дня предоставления</a:t>
            </a:r>
          </a:p>
          <a:p>
            <a:pPr marL="608013" indent="-342900" algn="just">
              <a:spcBef>
                <a:spcPts val="0"/>
              </a:spcBef>
              <a:spcAft>
                <a:spcPts val="800"/>
              </a:spcAft>
              <a:tabLst>
                <a:tab pos="6457950" algn="l"/>
                <a:tab pos="7958138" algn="l"/>
              </a:tabLst>
            </a:pP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на срок выполнения обязательств по договору подряда + 5 рабочих дней</a:t>
            </a:r>
          </a:p>
          <a:p>
            <a:pPr marL="0" indent="450850" algn="just">
              <a:spcBef>
                <a:spcPts val="0"/>
              </a:spcBef>
              <a:spcAft>
                <a:spcPts val="800"/>
              </a:spcAft>
              <a:buNone/>
              <a:tabLst>
                <a:tab pos="6457950" algn="l"/>
                <a:tab pos="7958138" algn="l"/>
              </a:tabLst>
            </a:pPr>
            <a:r>
              <a:rPr lang="ru-RU" sz="2400" b="1" u="sng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Размер процентов:</a:t>
            </a:r>
          </a:p>
          <a:p>
            <a:pPr marL="452438" indent="-1588" algn="just">
              <a:spcBef>
                <a:spcPts val="0"/>
              </a:spcBef>
              <a:spcAft>
                <a:spcPts val="800"/>
              </a:spcAft>
              <a:buNone/>
              <a:tabLst>
                <a:tab pos="6457950" algn="l"/>
                <a:tab pos="7958138" algn="l"/>
              </a:tabLst>
            </a:pP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Не более 1/2 ключевой ставки Центрального банка РФ, действующей на день выдачи займа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 12.08.2020 г. 2,125%.</a:t>
            </a:r>
          </a:p>
          <a:p>
            <a:pPr marL="452438" indent="-1588" algn="just">
              <a:spcBef>
                <a:spcPts val="0"/>
              </a:spcBef>
              <a:spcAft>
                <a:spcPts val="800"/>
              </a:spcAft>
              <a:buNone/>
              <a:tabLst>
                <a:tab pos="6457950" algn="l"/>
                <a:tab pos="7958138" algn="l"/>
              </a:tabLst>
            </a:pPr>
            <a:r>
              <a:rPr lang="ru-RU" sz="24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Проценты зачисляются в КФ ОДО. </a:t>
            </a:r>
          </a:p>
          <a:p>
            <a:pPr marL="0" indent="450850" algn="just">
              <a:spcBef>
                <a:spcPts val="0"/>
              </a:spcBef>
              <a:spcAft>
                <a:spcPts val="800"/>
              </a:spcAft>
              <a:buNone/>
              <a:tabLst>
                <a:tab pos="6457950" algn="l"/>
                <a:tab pos="7958138" algn="l"/>
              </a:tabLst>
            </a:pPr>
            <a:endParaRPr lang="ru-RU" sz="1750" b="1" dirty="0" smtClean="0">
              <a:solidFill>
                <a:srgbClr val="000000"/>
              </a:solidFill>
            </a:endParaRPr>
          </a:p>
          <a:p>
            <a:pPr marL="0" indent="450850" algn="just">
              <a:spcBef>
                <a:spcPts val="0"/>
              </a:spcBef>
              <a:spcAft>
                <a:spcPts val="800"/>
              </a:spcAft>
              <a:buNone/>
              <a:tabLst>
                <a:tab pos="6457950" algn="l"/>
                <a:tab pos="7958138" algn="l"/>
              </a:tabLst>
            </a:pPr>
            <a:endParaRPr lang="ru-RU" sz="1750" dirty="0" smtClean="0">
              <a:solidFill>
                <a:srgbClr val="000000"/>
              </a:solidFill>
            </a:endParaRPr>
          </a:p>
          <a:p>
            <a:pPr marL="0" indent="450850" algn="just">
              <a:spcBef>
                <a:spcPts val="0"/>
              </a:spcBef>
              <a:spcAft>
                <a:spcPts val="800"/>
              </a:spcAft>
              <a:buNone/>
              <a:tabLst>
                <a:tab pos="6457950" algn="l"/>
                <a:tab pos="7958138" algn="l"/>
              </a:tabLst>
            </a:pPr>
            <a:endParaRPr lang="ru-RU" sz="1750" dirty="0" smtClean="0">
              <a:solidFill>
                <a:srgbClr val="000000"/>
              </a:solidFill>
            </a:endParaRPr>
          </a:p>
          <a:p>
            <a:pPr marL="0" indent="450850" algn="just">
              <a:spcBef>
                <a:spcPts val="0"/>
              </a:spcBef>
              <a:spcAft>
                <a:spcPts val="800"/>
              </a:spcAft>
              <a:buNone/>
              <a:tabLst>
                <a:tab pos="6457950" algn="l"/>
                <a:tab pos="7958138" algn="l"/>
              </a:tabLst>
            </a:pPr>
            <a:endParaRPr lang="ru-RU" sz="1750" dirty="0" smtClean="0">
              <a:solidFill>
                <a:srgbClr val="000000"/>
              </a:solidFill>
            </a:endParaRPr>
          </a:p>
          <a:p>
            <a:pPr marL="0" indent="450850" algn="just">
              <a:spcBef>
                <a:spcPts val="0"/>
              </a:spcBef>
              <a:spcAft>
                <a:spcPts val="800"/>
              </a:spcAft>
              <a:buNone/>
              <a:tabLst>
                <a:tab pos="6457950" algn="l"/>
                <a:tab pos="7958138" algn="l"/>
              </a:tabLst>
            </a:pPr>
            <a:endParaRPr lang="ru-RU" sz="175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71414"/>
            <a:ext cx="8072494" cy="785818"/>
          </a:xfrm>
        </p:spPr>
        <p:txBody>
          <a:bodyPr>
            <a:normAutofit/>
          </a:bodyPr>
          <a:lstStyle/>
          <a:p>
            <a:pPr algn="ctr"/>
            <a:r>
              <a:rPr lang="ru-RU" sz="29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Расчет возможного размера займа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857232"/>
            <a:ext cx="8429684" cy="11430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Общий объем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займов не может превышать 50 % от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объема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средств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КФ, но не более минимального размера взносов в КФ ОДО членов СРО</a:t>
            </a:r>
            <a:r>
              <a:rPr lang="ru-RU" sz="1800" b="1" dirty="0" smtClean="0">
                <a:solidFill>
                  <a:srgbClr val="E89688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 algn="ctr">
              <a:buNone/>
            </a:pPr>
            <a:r>
              <a:rPr lang="ru-RU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Расчет составлен на 12.08.2020 г.</a:t>
            </a:r>
          </a:p>
        </p:txBody>
      </p:sp>
      <p:sp>
        <p:nvSpPr>
          <p:cNvPr id="4" name="Содержимое 2"/>
          <p:cNvSpPr txBox="1">
            <a:spLocks/>
          </p:cNvSpPr>
          <p:nvPr/>
        </p:nvSpPr>
        <p:spPr bwMode="auto">
          <a:xfrm>
            <a:off x="500034" y="2000240"/>
            <a:ext cx="8501122" cy="2004824"/>
          </a:xfrm>
          <a:prstGeom prst="rect">
            <a:avLst/>
          </a:prstGeom>
          <a:noFill/>
          <a:ln w="15875" cmpd="sng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19100" lvl="0" indent="-382588" algn="just" eaLnBrk="0" hangingPunct="0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</a:pPr>
            <a:r>
              <a:rPr kumimoji="0" lang="ru-RU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Общий размер КФ ОДО – 172 383 133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,0 </a:t>
            </a:r>
          </a:p>
          <a:p>
            <a:pPr marL="419100" lvl="0" indent="-382588" algn="just" eaLnBrk="0" hangingPunct="0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</a:pPr>
            <a:r>
              <a:rPr kumimoji="0" lang="ru-RU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Минимальный размер КФ ОДО всех членов (по</a:t>
            </a:r>
            <a:r>
              <a:rPr kumimoji="0" lang="ru-RU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уровням) – 118 740 739,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00</a:t>
            </a:r>
          </a:p>
          <a:p>
            <a:pPr marL="419100" lvl="0" indent="-382588" algn="just" eaLnBrk="0" hangingPunct="0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Средства КФ ОДО, превышающие минимальный размер и возможны к использованию в целях выдачи займов – 53 642 394,0</a:t>
            </a:r>
            <a:endParaRPr kumimoji="0" lang="ru-RU" b="1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6512" marR="0" lvl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tabLst/>
              <a:defRPr/>
            </a:pPr>
            <a:endParaRPr kumimoji="0" lang="ru-RU" sz="16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19100" marR="0" lvl="0" indent="-382588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None/>
              <a:tabLst/>
              <a:defRPr/>
            </a:pPr>
            <a:endParaRPr kumimoji="0" lang="ru-RU" sz="3400" b="1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 bwMode="auto">
          <a:xfrm>
            <a:off x="364811" y="4149080"/>
            <a:ext cx="8337769" cy="161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spcCol="3600000" anchor="t" anchorCtr="0" compatLnSpc="1">
            <a:prstTxWarp prst="textNoShape">
              <a:avLst/>
            </a:prstTxWarp>
          </a:bodyPr>
          <a:lstStyle/>
          <a:p>
            <a:pPr marR="0" lvl="0" algn="just" defTabSz="914400" eaLnBrk="0" latinLnBrk="0" hangingPunct="0">
              <a:lnSpc>
                <a:spcPct val="100000"/>
              </a:lnSpc>
              <a:spcBef>
                <a:spcPct val="20000"/>
              </a:spcBef>
              <a:buClr>
                <a:schemeClr val="accent1"/>
              </a:buClr>
              <a:buSzPct val="80000"/>
              <a:tabLst/>
              <a:defRPr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Предельные размеры займов для одного члена СРО </a:t>
            </a:r>
          </a:p>
          <a:p>
            <a:pPr marR="0" lvl="0" algn="just" defTabSz="914400" eaLnBrk="0" latinLnBrk="0" hangingPunct="0">
              <a:lnSpc>
                <a:spcPct val="100000"/>
              </a:lnSpc>
              <a:spcBef>
                <a:spcPct val="20000"/>
              </a:spcBef>
              <a:buClr>
                <a:schemeClr val="accent1"/>
              </a:buClr>
              <a:buSzPct val="80000"/>
              <a:tabLst/>
              <a:defRPr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от 50% КФ ОДО – 86 691 566,5:</a:t>
            </a:r>
          </a:p>
          <a:p>
            <a:pPr marL="2520000" marR="0" lvl="0" indent="-285750" algn="just" defTabSz="914400" eaLnBrk="0" latinLnBrk="0" hangingPunct="0">
              <a:lnSpc>
                <a:spcPct val="10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до 15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% со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взносом КФ ОДО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- 12 928 734,98</a:t>
            </a:r>
          </a:p>
          <a:p>
            <a:pPr marL="2520000" marR="0" lvl="0" indent="-285750" algn="just" defTabSz="914400" eaLnBrk="0" latinLnBrk="0" hangingPunct="0">
              <a:lnSpc>
                <a:spcPct val="10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до 5%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для остальных членов –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4 334 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578,33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34271" y="5765718"/>
            <a:ext cx="58326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19100" lvl="0" indent="-382588" algn="ctr" eaLnBrk="0" hangingPunct="0">
              <a:spcBef>
                <a:spcPct val="20000"/>
              </a:spcBef>
              <a:buClr>
                <a:srgbClr val="EB8F22"/>
              </a:buClr>
              <a:buSzPct val="80000"/>
            </a:pP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Перерасчет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производится на момент выдачи 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каждого нового займа!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08" y="188640"/>
            <a:ext cx="8072494" cy="1000132"/>
          </a:xfrm>
        </p:spPr>
        <p:txBody>
          <a:bodyPr>
            <a:normAutofit/>
          </a:bodyPr>
          <a:lstStyle/>
          <a:p>
            <a:pPr algn="ctr"/>
            <a:r>
              <a:rPr lang="ru-RU" sz="29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Обстоятельства, которые препятствуют возможности получения займа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1916832"/>
            <a:ext cx="8280920" cy="416107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Наличие задолженности по заработной плате по состоянию на 01.04.2020 г</a:t>
            </a: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Наличие задолженности по налогам более 300 тыс. рублей на день подачи заявки на получение займа</a:t>
            </a:r>
          </a:p>
          <a:p>
            <a:pPr algn="just"/>
            <a:r>
              <a:rPr lang="ru-RU" sz="2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Проведение банкротства, ликвидации или наличие административного приостановления деятельности</a:t>
            </a:r>
          </a:p>
          <a:p>
            <a:pPr algn="just"/>
            <a:r>
              <a:rPr lang="ru-RU" sz="2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Нахождение в реестре недобросовестных поставщиков</a:t>
            </a:r>
          </a:p>
          <a:p>
            <a:pPr algn="just"/>
            <a:r>
              <a:rPr lang="ru-RU" sz="2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Наличие у  учредителей и руководителей организации судимости за преступления в сфере экономики</a:t>
            </a:r>
          </a:p>
          <a:p>
            <a:pPr algn="just"/>
            <a:r>
              <a:rPr lang="ru-RU" sz="2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Привлечение ранее учредителей и руководителей  организации  к субсидиарной ответственности по банкротству</a:t>
            </a:r>
          </a:p>
          <a:p>
            <a:pPr algn="just"/>
            <a:endParaRPr lang="ru-RU" sz="22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2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357166"/>
            <a:ext cx="8072494" cy="71438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9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Условия выдачи займа при совокупном соблюдении: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196752"/>
            <a:ext cx="8321008" cy="532859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Обеспечение исполнения обязательств заемщика следующими способами:</a:t>
            </a:r>
          </a:p>
          <a:p>
            <a:pPr algn="just"/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залог имущества стоимостью, превышающей сумму займа не менее чем на 30 %;</a:t>
            </a:r>
          </a:p>
          <a:p>
            <a:pPr algn="just"/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поручительство учредителей (участников), руководителя заемщика, поручительство иных лиц</a:t>
            </a: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sz="2000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ступка права требования заемщика по договорам Подряда.</a:t>
            </a:r>
          </a:p>
          <a:p>
            <a:pPr algn="just">
              <a:buNone/>
            </a:pP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2. Наличие у заемщика договора банковского счета </a:t>
            </a: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Санкт-Петербургском филиале Публичного акционерного общества «Промсвязьбанк» ОО «Новгородский» со специальными условиями списания средств займа и процентов по нему, т. к. в нем размещены средства КФ ОДО</a:t>
            </a:r>
          </a:p>
          <a:p>
            <a:pPr algn="just">
              <a:buNone/>
            </a:pP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3. Устойчивое финансовое положение и положительная деловая репутация. </a:t>
            </a:r>
          </a:p>
          <a:p>
            <a:pPr algn="just">
              <a:buNone/>
            </a:pP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4. Соблюдение требований внутренних документов СРО.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82660"/>
          </a:xfrm>
        </p:spPr>
        <p:txBody>
          <a:bodyPr>
            <a:normAutofit/>
          </a:bodyPr>
          <a:lstStyle/>
          <a:p>
            <a:r>
              <a:rPr lang="ru-RU" sz="29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Основания для отказа в предоставлении займа:</a:t>
            </a:r>
            <a:endParaRPr lang="ru-RU" sz="2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82133" y="1268760"/>
            <a:ext cx="7704667" cy="5112568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sz="3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превышение </a:t>
            </a:r>
            <a:r>
              <a:rPr lang="ru-RU" sz="3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предельного размера займа, установленного </a:t>
            </a:r>
            <a:r>
              <a:rPr lang="ru-RU" sz="3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Положением, </a:t>
            </a:r>
            <a:r>
              <a:rPr lang="ru-RU" sz="3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 том числе с учетом ранее предоставленных и не возвращенных займов, на дату подачи заявления о предоставлении займа;</a:t>
            </a:r>
          </a:p>
          <a:p>
            <a:pPr algn="just"/>
            <a:r>
              <a:rPr lang="ru-RU" sz="3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несоответствие </a:t>
            </a:r>
            <a:r>
              <a:rPr lang="ru-RU" sz="3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суммы предоставленных займов и объема средств компенсационного фонда обеспечения договорных обязательств требованиям </a:t>
            </a:r>
            <a:r>
              <a:rPr lang="ru-RU" sz="3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Положения</a:t>
            </a:r>
            <a:r>
              <a:rPr lang="ru-RU" sz="3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в случае предоставления этого займа.</a:t>
            </a:r>
          </a:p>
          <a:p>
            <a:pPr algn="just"/>
            <a:r>
              <a:rPr lang="ru-RU" sz="3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несоответствие </a:t>
            </a:r>
            <a:r>
              <a:rPr lang="ru-RU" sz="3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члена Ассоциации требованиям, установленным </a:t>
            </a:r>
            <a:r>
              <a:rPr lang="ru-RU" sz="3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Положением;</a:t>
            </a:r>
            <a:endParaRPr lang="ru-RU" sz="3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несоответствие </a:t>
            </a:r>
            <a:r>
              <a:rPr lang="ru-RU" sz="3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планируемых </a:t>
            </a:r>
            <a:r>
              <a:rPr lang="ru-RU" sz="3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расходов целям использования займа, установленным постановлением и Положением;  </a:t>
            </a:r>
          </a:p>
          <a:p>
            <a:pPr algn="just"/>
            <a:r>
              <a:rPr lang="ru-RU" sz="3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наличие фактов нарушения членом Ассоциации требований внутренних документов Ассоциации (вне зависимости от фактов привлечения члена Ассоциации к дисциплинарной ответственности за данные нарушения).</a:t>
            </a:r>
          </a:p>
          <a:p>
            <a:pPr algn="just"/>
            <a:r>
              <a:rPr lang="ru-RU" sz="3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не представлены в полном объеме информативные документы, обозначенные в Методике оценки финансового состояния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14290"/>
            <a:ext cx="8072494" cy="642942"/>
          </a:xfrm>
        </p:spPr>
        <p:txBody>
          <a:bodyPr>
            <a:normAutofit/>
          </a:bodyPr>
          <a:lstStyle/>
          <a:p>
            <a:pPr algn="ctr"/>
            <a:r>
              <a:rPr lang="ru-RU" sz="29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Контроль за расходованием займа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8329642" cy="5309212"/>
          </a:xfrm>
        </p:spPr>
        <p:txBody>
          <a:bodyPr>
            <a:normAutofit fontScale="92500" lnSpcReduction="10000"/>
          </a:bodyPr>
          <a:lstStyle/>
          <a:p>
            <a:pPr marL="0" lvl="1" indent="0" algn="just">
              <a:buNone/>
            </a:pPr>
            <a:r>
              <a:rPr lang="ru-RU" sz="2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СРО осуществляет ежемесячный контроль за использованием средств займа:</a:t>
            </a:r>
          </a:p>
          <a:p>
            <a:pPr algn="just"/>
            <a:r>
              <a:rPr lang="ru-RU" sz="2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ежемесячно проверяет  документы об использовании займа; </a:t>
            </a:r>
          </a:p>
          <a:p>
            <a:pPr algn="just"/>
            <a:r>
              <a:rPr lang="ru-RU" sz="2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оценивает финансовое состояния заемщика в период пользования займом, в том числе с использованием всех баз данных ;</a:t>
            </a:r>
          </a:p>
          <a:p>
            <a:pPr algn="just"/>
            <a:r>
              <a:rPr lang="ru-RU" sz="2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взаимодействует с банком в момент списания средств на цели займа и может приостановить операции;  </a:t>
            </a:r>
          </a:p>
          <a:p>
            <a:pPr algn="just"/>
            <a:r>
              <a:rPr lang="ru-RU" sz="2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имеет право требовать досрочного возврата  займа при выявленных нарушениях;</a:t>
            </a:r>
          </a:p>
          <a:p>
            <a:pPr algn="just"/>
            <a:r>
              <a:rPr lang="ru-RU" sz="2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проверяет актуальность заложенного недвижимого имущества и ограничений по нему по </a:t>
            </a:r>
            <a:r>
              <a:rPr lang="ru-RU" sz="22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Росреестру</a:t>
            </a:r>
            <a:r>
              <a:rPr lang="ru-RU" sz="2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осуществляет работу с залогом, проводит выездную проверку предмета залога, ведет претензионную, исковую работу;</a:t>
            </a:r>
          </a:p>
          <a:p>
            <a:pPr algn="just"/>
            <a:r>
              <a:rPr lang="ru-RU" sz="2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ежемесячно направляет в НОСТРОЙ полученную информацию </a:t>
            </a:r>
          </a:p>
          <a:p>
            <a:endParaRPr lang="ru-RU" sz="2200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811559"/>
          </a:xfrm>
        </p:spPr>
        <p:txBody>
          <a:bodyPr>
            <a:normAutofit/>
          </a:bodyPr>
          <a:lstStyle/>
          <a:p>
            <a:r>
              <a:rPr lang="ru-RU" sz="29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Основные возможные риски:</a:t>
            </a:r>
            <a:endParaRPr lang="ru-RU" sz="29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82133" y="1484784"/>
            <a:ext cx="770466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Законодательно не решен вопрос из 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каких средств должен уплачиваться налог с процентов по 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займам (возможно приведет к повышению членских взносов).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предоставлении займов возможен риск невозврата, что 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повлечет в совокупности с выплатой по ст. 60.1 </a:t>
            </a:r>
            <a:r>
              <a:rPr lang="ru-RU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ГрК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уменьшение КФ ОДО, и, как 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следствие, 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необходимость восполнения КФ  ОДО до минимального размера участниками состоящим в реестре КФ ОДО (взносы в КФ ОДО имеют 181 членов из 217).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 интересов членов Ассоциации, так как 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аксимально установленную сумму займа можно выдать только 49 </a:t>
            </a:r>
            <a:r>
              <a:rPr lang="ru-RU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членам </a:t>
            </a:r>
            <a:r>
              <a:rPr lang="ru-RU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СРО из 217</a:t>
            </a:r>
            <a:endParaRPr lang="ru-RU" sz="20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7961018"/>
      </p:ext>
    </p:extLst>
  </p:cSld>
  <p:clrMapOvr>
    <a:masterClrMapping/>
  </p:clrMapOvr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1.jpeg"/></Relationships>
</file>

<file path=ppt/theme/theme1.xml><?xml version="1.0" encoding="utf-8"?>
<a:theme xmlns:a="http://schemas.openxmlformats.org/drawingml/2006/main" name="busine1_p">
  <a:themeElements>
    <a:clrScheme name="busine1_p 2">
      <a:dk1>
        <a:srgbClr val="000000"/>
      </a:dk1>
      <a:lt1>
        <a:srgbClr val="FFFFFF"/>
      </a:lt1>
      <a:dk2>
        <a:srgbClr val="1C4372"/>
      </a:dk2>
      <a:lt2>
        <a:srgbClr val="969696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9BBB59"/>
      </a:hlink>
      <a:folHlink>
        <a:srgbClr val="8064A2"/>
      </a:folHlink>
    </a:clrScheme>
    <a:fontScheme name="busine1_p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usine1_p 1">
        <a:dk1>
          <a:srgbClr val="000000"/>
        </a:dk1>
        <a:lt1>
          <a:srgbClr val="FFFFFF"/>
        </a:lt1>
        <a:dk2>
          <a:srgbClr val="04617B"/>
        </a:dk2>
        <a:lt2>
          <a:srgbClr val="969696"/>
        </a:lt2>
        <a:accent1>
          <a:srgbClr val="F79646"/>
        </a:accent1>
        <a:accent2>
          <a:srgbClr val="4BACC6"/>
        </a:accent2>
        <a:accent3>
          <a:srgbClr val="FFFFFF"/>
        </a:accent3>
        <a:accent4>
          <a:srgbClr val="000000"/>
        </a:accent4>
        <a:accent5>
          <a:srgbClr val="FAC9B0"/>
        </a:accent5>
        <a:accent6>
          <a:srgbClr val="439BB3"/>
        </a:accent6>
        <a:hlink>
          <a:srgbClr val="7E6BC9"/>
        </a:hlink>
        <a:folHlink>
          <a:srgbClr val="A5C2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1_p 2">
        <a:dk1>
          <a:srgbClr val="000000"/>
        </a:dk1>
        <a:lt1>
          <a:srgbClr val="FFFFFF"/>
        </a:lt1>
        <a:dk2>
          <a:srgbClr val="1C4372"/>
        </a:dk2>
        <a:lt2>
          <a:srgbClr val="969696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9BBB59"/>
        </a:hlink>
        <a:folHlink>
          <a:srgbClr val="8064A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1_p 3">
        <a:dk1>
          <a:srgbClr val="000000"/>
        </a:dk1>
        <a:lt1>
          <a:srgbClr val="FFFFFF"/>
        </a:lt1>
        <a:dk2>
          <a:srgbClr val="4F271C"/>
        </a:dk2>
        <a:lt2>
          <a:srgbClr val="969696"/>
        </a:lt2>
        <a:accent1>
          <a:srgbClr val="3891A7"/>
        </a:accent1>
        <a:accent2>
          <a:srgbClr val="EDAA01"/>
        </a:accent2>
        <a:accent3>
          <a:srgbClr val="FFFFFF"/>
        </a:accent3>
        <a:accent4>
          <a:srgbClr val="000000"/>
        </a:accent4>
        <a:accent5>
          <a:srgbClr val="AEC7D0"/>
        </a:accent5>
        <a:accent6>
          <a:srgbClr val="D79A01"/>
        </a:accent6>
        <a:hlink>
          <a:srgbClr val="C32D2E"/>
        </a:hlink>
        <a:folHlink>
          <a:srgbClr val="84AA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437TGp_bizpeople_light_ani">
  <a:themeElements>
    <a:clrScheme name="437TGp_bizpeople_light_ani 1">
      <a:dk1>
        <a:srgbClr val="30311D"/>
      </a:dk1>
      <a:lt1>
        <a:srgbClr val="FFFFFF"/>
      </a:lt1>
      <a:dk2>
        <a:srgbClr val="003366"/>
      </a:dk2>
      <a:lt2>
        <a:srgbClr val="DDDDDD"/>
      </a:lt2>
      <a:accent1>
        <a:srgbClr val="7E52CC"/>
      </a:accent1>
      <a:accent2>
        <a:srgbClr val="4A9ACC"/>
      </a:accent2>
      <a:accent3>
        <a:srgbClr val="FFFFFF"/>
      </a:accent3>
      <a:accent4>
        <a:srgbClr val="272817"/>
      </a:accent4>
      <a:accent5>
        <a:srgbClr val="C0B3E2"/>
      </a:accent5>
      <a:accent6>
        <a:srgbClr val="428BB9"/>
      </a:accent6>
      <a:hlink>
        <a:srgbClr val="4582A7"/>
      </a:hlink>
      <a:folHlink>
        <a:srgbClr val="B2AF7A"/>
      </a:folHlink>
    </a:clrScheme>
    <a:fontScheme name="437TGp_bizpeople_light_ani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28575" cap="flat" cmpd="sng" algn="ctr">
          <a:solidFill>
            <a:srgbClr val="FFFF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28575" cap="flat" cmpd="sng" algn="ctr">
          <a:solidFill>
            <a:srgbClr val="FFFF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437TGp_bizpeople_light_ani 1">
        <a:dk1>
          <a:srgbClr val="30311D"/>
        </a:dk1>
        <a:lt1>
          <a:srgbClr val="FFFFFF"/>
        </a:lt1>
        <a:dk2>
          <a:srgbClr val="003366"/>
        </a:dk2>
        <a:lt2>
          <a:srgbClr val="DDDDDD"/>
        </a:lt2>
        <a:accent1>
          <a:srgbClr val="7E52CC"/>
        </a:accent1>
        <a:accent2>
          <a:srgbClr val="4A9ACC"/>
        </a:accent2>
        <a:accent3>
          <a:srgbClr val="FFFFFF"/>
        </a:accent3>
        <a:accent4>
          <a:srgbClr val="272817"/>
        </a:accent4>
        <a:accent5>
          <a:srgbClr val="C0B3E2"/>
        </a:accent5>
        <a:accent6>
          <a:srgbClr val="428BB9"/>
        </a:accent6>
        <a:hlink>
          <a:srgbClr val="4582A7"/>
        </a:hlink>
        <a:folHlink>
          <a:srgbClr val="B2AF7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37TGp_bizpeople_light_ani 2">
        <a:dk1>
          <a:srgbClr val="000000"/>
        </a:dk1>
        <a:lt1>
          <a:srgbClr val="FFFFFF"/>
        </a:lt1>
        <a:dk2>
          <a:srgbClr val="702424"/>
        </a:dk2>
        <a:lt2>
          <a:srgbClr val="C0C0C0"/>
        </a:lt2>
        <a:accent1>
          <a:srgbClr val="54BBBE"/>
        </a:accent1>
        <a:accent2>
          <a:srgbClr val="E49514"/>
        </a:accent2>
        <a:accent3>
          <a:srgbClr val="FFFFFF"/>
        </a:accent3>
        <a:accent4>
          <a:srgbClr val="000000"/>
        </a:accent4>
        <a:accent5>
          <a:srgbClr val="B3DADB"/>
        </a:accent5>
        <a:accent6>
          <a:srgbClr val="CF8711"/>
        </a:accent6>
        <a:hlink>
          <a:srgbClr val="6C9A42"/>
        </a:hlink>
        <a:folHlink>
          <a:srgbClr val="82ABB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37TGp_bizpeople_light_ani 3">
        <a:dk1>
          <a:srgbClr val="003366"/>
        </a:dk1>
        <a:lt1>
          <a:srgbClr val="FFFFFF"/>
        </a:lt1>
        <a:dk2>
          <a:srgbClr val="000000"/>
        </a:dk2>
        <a:lt2>
          <a:srgbClr val="DDDDDD"/>
        </a:lt2>
        <a:accent1>
          <a:srgbClr val="438ACB"/>
        </a:accent1>
        <a:accent2>
          <a:srgbClr val="32A287"/>
        </a:accent2>
        <a:accent3>
          <a:srgbClr val="FFFFFF"/>
        </a:accent3>
        <a:accent4>
          <a:srgbClr val="002A56"/>
        </a:accent4>
        <a:accent5>
          <a:srgbClr val="B0C4E2"/>
        </a:accent5>
        <a:accent6>
          <a:srgbClr val="2C927A"/>
        </a:accent6>
        <a:hlink>
          <a:srgbClr val="729943"/>
        </a:hlink>
        <a:folHlink>
          <a:srgbClr val="82B4B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EB8F22"/>
      </a:accent1>
      <a:accent2>
        <a:srgbClr val="CD4223"/>
      </a:accent2>
      <a:accent3>
        <a:srgbClr val="A89374"/>
      </a:accent3>
      <a:accent4>
        <a:srgbClr val="83AA67"/>
      </a:accent4>
      <a:accent5>
        <a:srgbClr val="4FA9C1"/>
      </a:accent5>
      <a:accent6>
        <a:srgbClr val="9390AF"/>
      </a:accent6>
      <a:hlink>
        <a:srgbClr val="EC7220"/>
      </a:hlink>
      <a:folHlink>
        <a:srgbClr val="F09355"/>
      </a:folHlink>
    </a:clrScheme>
    <a:fontScheme name="Параллакс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arallax" id="{3388167B-A2EB-4685-9635-1831D9AEF8C4}" vid="{1A9F9826-882C-40B9-8F38-5A3B8CFD196D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435TGp_smile_light_ani</Template>
  <TotalTime>31007</TotalTime>
  <Words>711</Words>
  <Application>Microsoft Office PowerPoint</Application>
  <PresentationFormat>Экран (4:3)</PresentationFormat>
  <Paragraphs>80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busine1_p</vt:lpstr>
      <vt:lpstr>437TGp_bizpeople_light_ani</vt:lpstr>
      <vt:lpstr>Параллакс</vt:lpstr>
      <vt:lpstr> Изменения законодательства с июня 2020 года: необходимо внесение изменений в Положение о КФ ОДО, т. к. решение о возможном способе инвестирования или   размещения средств КФ является компетенцией общего собрания</vt:lpstr>
      <vt:lpstr>Цели выдачи займа по  Постановлению Правительства РФ N 938</vt:lpstr>
      <vt:lpstr>Условия предоставления займа</vt:lpstr>
      <vt:lpstr>Расчет возможного размера займа</vt:lpstr>
      <vt:lpstr>Обстоятельства, которые препятствуют возможности получения займа</vt:lpstr>
      <vt:lpstr>Условия выдачи займа при совокупном соблюдении:</vt:lpstr>
      <vt:lpstr>Основания для отказа в предоставлении займа:</vt:lpstr>
      <vt:lpstr>Контроль за расходованием займа</vt:lpstr>
      <vt:lpstr>Основные возможные риски: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Роль саморегулируемой организации в реформе технического регулирования и обеспечении безопасности зданий и сооружений</dc:title>
  <dc:creator>user</dc:creator>
  <cp:lastModifiedBy>Пользователь Windows</cp:lastModifiedBy>
  <cp:revision>1975</cp:revision>
  <cp:lastPrinted>2020-09-09T09:02:56Z</cp:lastPrinted>
  <dcterms:created xsi:type="dcterms:W3CDTF">2010-04-26T12:57:30Z</dcterms:created>
  <dcterms:modified xsi:type="dcterms:W3CDTF">2020-09-09T13:56:29Z</dcterms:modified>
</cp:coreProperties>
</file>