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  <p:sldMasterId id="2147483764" r:id="rId2"/>
    <p:sldMasterId id="2147484877" r:id="rId3"/>
  </p:sldMasterIdLst>
  <p:notesMasterIdLst>
    <p:notesMasterId r:id="rId11"/>
  </p:notesMasterIdLst>
  <p:sldIdLst>
    <p:sldId id="674" r:id="rId4"/>
    <p:sldId id="714" r:id="rId5"/>
    <p:sldId id="732" r:id="rId6"/>
    <p:sldId id="729" r:id="rId7"/>
    <p:sldId id="724" r:id="rId8"/>
    <p:sldId id="744" r:id="rId9"/>
    <p:sldId id="743" r:id="rId10"/>
  </p:sldIdLst>
  <p:sldSz cx="9144000" cy="6858000" type="screen4x3"/>
  <p:notesSz cx="6670675" cy="9929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9688"/>
    <a:srgbClr val="000000"/>
    <a:srgbClr val="CC3300"/>
    <a:srgbClr val="E5400D"/>
    <a:srgbClr val="4C85C4"/>
    <a:srgbClr val="5B8FC9"/>
    <a:srgbClr val="587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60" autoAdjust="0"/>
    <p:restoredTop sz="98261" autoAdjust="0"/>
  </p:normalViewPr>
  <p:slideViewPr>
    <p:cSldViewPr>
      <p:cViewPr>
        <p:scale>
          <a:sx n="122" d="100"/>
          <a:sy n="122" d="100"/>
        </p:scale>
        <p:origin x="-152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1203" cy="496890"/>
          </a:xfrm>
          <a:prstGeom prst="rect">
            <a:avLst/>
          </a:prstGeom>
        </p:spPr>
        <p:txBody>
          <a:bodyPr vert="horz" lIns="91537" tIns="45768" rIns="91537" bIns="4576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901" y="0"/>
            <a:ext cx="2891202" cy="496890"/>
          </a:xfrm>
          <a:prstGeom prst="rect">
            <a:avLst/>
          </a:prstGeom>
        </p:spPr>
        <p:txBody>
          <a:bodyPr vert="horz" lIns="91537" tIns="45768" rIns="91537" bIns="45768" rtlCol="0"/>
          <a:lstStyle>
            <a:lvl1pPr algn="r">
              <a:defRPr sz="1200"/>
            </a:lvl1pPr>
          </a:lstStyle>
          <a:p>
            <a:fld id="{3F9C61CB-A650-449C-8A43-7B256FF3BE2C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24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7" tIns="45768" rIns="91537" bIns="4576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597" y="4716462"/>
            <a:ext cx="5337483" cy="4468815"/>
          </a:xfrm>
          <a:prstGeom prst="rect">
            <a:avLst/>
          </a:prstGeom>
        </p:spPr>
        <p:txBody>
          <a:bodyPr vert="horz" lIns="91537" tIns="45768" rIns="91537" bIns="4576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26"/>
            <a:ext cx="2891203" cy="496889"/>
          </a:xfrm>
          <a:prstGeom prst="rect">
            <a:avLst/>
          </a:prstGeom>
        </p:spPr>
        <p:txBody>
          <a:bodyPr vert="horz" lIns="91537" tIns="45768" rIns="91537" bIns="4576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901" y="9431326"/>
            <a:ext cx="2891202" cy="496889"/>
          </a:xfrm>
          <a:prstGeom prst="rect">
            <a:avLst/>
          </a:prstGeom>
        </p:spPr>
        <p:txBody>
          <a:bodyPr vert="horz" lIns="91537" tIns="45768" rIns="91537" bIns="45768" rtlCol="0" anchor="b"/>
          <a:lstStyle>
            <a:lvl1pPr algn="r">
              <a:defRPr sz="1200"/>
            </a:lvl1pPr>
          </a:lstStyle>
          <a:p>
            <a:fld id="{862B88DE-94D4-489A-B346-30D0328778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60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ltGray">
          <a:xfrm>
            <a:off x="3048000" y="2209800"/>
            <a:ext cx="1524000" cy="14478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ltGray">
          <a:xfrm>
            <a:off x="3048000" y="3657600"/>
            <a:ext cx="1524000" cy="1447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ltGray">
          <a:xfrm>
            <a:off x="4572000" y="3657600"/>
            <a:ext cx="1524000" cy="14478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7" name="Rectangle 18"/>
          <p:cNvSpPr>
            <a:spLocks noChangeArrowheads="1"/>
          </p:cNvSpPr>
          <p:nvPr/>
        </p:nvSpPr>
        <p:spPr bwMode="ltGray">
          <a:xfrm>
            <a:off x="4572000" y="2209800"/>
            <a:ext cx="1524000" cy="1447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gray">
          <a:xfrm>
            <a:off x="3048000" y="2209800"/>
            <a:ext cx="3048000" cy="2900363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ltGray">
          <a:xfrm>
            <a:off x="0" y="2209800"/>
            <a:ext cx="1524000" cy="1447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ltGray">
          <a:xfrm>
            <a:off x="1524000" y="2209800"/>
            <a:ext cx="1524000" cy="1447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ltGray">
          <a:xfrm>
            <a:off x="6096000" y="3657600"/>
            <a:ext cx="1524000" cy="1447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ltGray">
          <a:xfrm>
            <a:off x="7620000" y="3657600"/>
            <a:ext cx="1524000" cy="14478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3" name="Rectangle 23" descr="7"/>
          <p:cNvSpPr>
            <a:spLocks noChangeArrowheads="1"/>
          </p:cNvSpPr>
          <p:nvPr/>
        </p:nvSpPr>
        <p:spPr bwMode="gray">
          <a:xfrm>
            <a:off x="0" y="2211388"/>
            <a:ext cx="1524000" cy="1446212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gray">
          <a:xfrm>
            <a:off x="7607300" y="3651250"/>
            <a:ext cx="1541463" cy="145732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" name="Rectangle 29" descr="8"/>
          <p:cNvSpPr>
            <a:spLocks noChangeArrowheads="1"/>
          </p:cNvSpPr>
          <p:nvPr/>
        </p:nvSpPr>
        <p:spPr bwMode="ltGray">
          <a:xfrm>
            <a:off x="1524000" y="3657600"/>
            <a:ext cx="1524000" cy="1447800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1626" name="Rectangle 10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762000" y="1143000"/>
            <a:ext cx="7772400" cy="990600"/>
          </a:xfrm>
        </p:spPr>
        <p:txBody>
          <a:bodyPr/>
          <a:lstStyle>
            <a:lvl1pPr algn="ctr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162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6" name="Rectangle 12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553200"/>
            <a:ext cx="2133600" cy="228600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48B1F91D-4EB0-4D4C-A208-C65C2CE91327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3200"/>
            <a:ext cx="2895600" cy="2286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53200"/>
            <a:ext cx="2133600" cy="228600"/>
          </a:xfrm>
        </p:spPr>
        <p:txBody>
          <a:bodyPr/>
          <a:lstStyle>
            <a:lvl1pPr algn="r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959B0FFD-077C-4E6E-A416-16DD47740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176D7-30FF-4491-8DEA-5E1B1434B2EF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F86C4-0FBD-4EFC-A3F6-B593C8C67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107950"/>
            <a:ext cx="1943100" cy="60182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07950"/>
            <a:ext cx="5676900" cy="60182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FC38C-7779-41B7-AA4F-C994B3141A90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ED0EE-BEF7-4BBE-9FFE-18BD7CC7A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90600" y="990600"/>
            <a:ext cx="37719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990600"/>
            <a:ext cx="37719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5AFE5-D952-4BF4-8C7B-37A2B5CEF771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3B8FA-6C5E-4CFE-958A-304466712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90600" y="990600"/>
            <a:ext cx="76962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FD2EB-7845-42B0-A9B5-516792E06160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25358-90B0-45E9-BAFE-39AE7AF4A0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90600" y="990600"/>
            <a:ext cx="76962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F70B2-3BE2-41FA-8764-79776541092D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95EAA-42CC-43F3-8F10-FA00E4B42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90600" y="990600"/>
            <a:ext cx="76962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A0D4D-E07E-44CA-884D-98DFF506AA21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AF6F5-58AC-4C40-80C5-E9FF38338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91"/>
          <p:cNvSpPr>
            <a:spLocks noChangeShapeType="1"/>
          </p:cNvSpPr>
          <p:nvPr/>
        </p:nvSpPr>
        <p:spPr bwMode="auto">
          <a:xfrm>
            <a:off x="1101725" y="1000125"/>
            <a:ext cx="7834313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" name="Rectangle 474"/>
          <p:cNvSpPr>
            <a:spLocks noChangeArrowheads="1"/>
          </p:cNvSpPr>
          <p:nvPr/>
        </p:nvSpPr>
        <p:spPr bwMode="gray">
          <a:xfrm>
            <a:off x="269875" y="0"/>
            <a:ext cx="284163" cy="6889750"/>
          </a:xfrm>
          <a:prstGeom prst="rect">
            <a:avLst/>
          </a:prstGeom>
          <a:solidFill>
            <a:schemeClr val="accent2">
              <a:alpha val="8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6" name="Rectangle 475"/>
          <p:cNvSpPr>
            <a:spLocks noChangeArrowheads="1"/>
          </p:cNvSpPr>
          <p:nvPr/>
        </p:nvSpPr>
        <p:spPr bwMode="gray">
          <a:xfrm>
            <a:off x="-12700" y="0"/>
            <a:ext cx="330200" cy="6858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28627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7" name="Rectangle 477"/>
          <p:cNvSpPr>
            <a:spLocks noChangeArrowheads="1"/>
          </p:cNvSpPr>
          <p:nvPr/>
        </p:nvSpPr>
        <p:spPr bwMode="gray">
          <a:xfrm>
            <a:off x="749300" y="-14288"/>
            <a:ext cx="71438" cy="6872288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8" name="Rectangle 479"/>
          <p:cNvSpPr>
            <a:spLocks noChangeArrowheads="1"/>
          </p:cNvSpPr>
          <p:nvPr/>
        </p:nvSpPr>
        <p:spPr bwMode="gray">
          <a:xfrm>
            <a:off x="508000" y="0"/>
            <a:ext cx="168275" cy="6865938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Rectangle 481"/>
          <p:cNvSpPr>
            <a:spLocks noChangeArrowheads="1"/>
          </p:cNvSpPr>
          <p:nvPr/>
        </p:nvSpPr>
        <p:spPr bwMode="gray">
          <a:xfrm>
            <a:off x="661988" y="0"/>
            <a:ext cx="114300" cy="6872288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Oval 508"/>
          <p:cNvSpPr>
            <a:spLocks noChangeArrowheads="1"/>
          </p:cNvSpPr>
          <p:nvPr/>
        </p:nvSpPr>
        <p:spPr bwMode="gray">
          <a:xfrm>
            <a:off x="438150" y="1892300"/>
            <a:ext cx="619125" cy="614363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" name="Oval 511"/>
          <p:cNvSpPr>
            <a:spLocks noChangeArrowheads="1"/>
          </p:cNvSpPr>
          <p:nvPr/>
        </p:nvSpPr>
        <p:spPr bwMode="gray">
          <a:xfrm>
            <a:off x="442913" y="315913"/>
            <a:ext cx="603250" cy="596900"/>
          </a:xfrm>
          <a:prstGeom prst="ellipse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5715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2" name="Oval 515"/>
          <p:cNvSpPr>
            <a:spLocks noChangeArrowheads="1"/>
          </p:cNvSpPr>
          <p:nvPr/>
        </p:nvSpPr>
        <p:spPr bwMode="gray">
          <a:xfrm>
            <a:off x="430213" y="1128713"/>
            <a:ext cx="603250" cy="593725"/>
          </a:xfrm>
          <a:prstGeom prst="ellipse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3" name="Rectangle 1642"/>
          <p:cNvSpPr>
            <a:spLocks noChangeArrowheads="1"/>
          </p:cNvSpPr>
          <p:nvPr/>
        </p:nvSpPr>
        <p:spPr bwMode="gray">
          <a:xfrm>
            <a:off x="3071813" y="0"/>
            <a:ext cx="1417637" cy="6858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4" name="Rectangle 1634"/>
          <p:cNvSpPr>
            <a:spLocks noChangeArrowheads="1"/>
          </p:cNvSpPr>
          <p:nvPr/>
        </p:nvSpPr>
        <p:spPr bwMode="gray">
          <a:xfrm>
            <a:off x="0" y="0"/>
            <a:ext cx="3152775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85882"/>
                  <a:invGamma/>
                </a:schemeClr>
              </a:gs>
            </a:gsLst>
            <a:lin ang="54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" name="Rectangle 1596"/>
          <p:cNvSpPr>
            <a:spLocks noChangeArrowheads="1"/>
          </p:cNvSpPr>
          <p:nvPr/>
        </p:nvSpPr>
        <p:spPr bwMode="gray">
          <a:xfrm>
            <a:off x="6902450" y="-11113"/>
            <a:ext cx="303213" cy="6858001"/>
          </a:xfrm>
          <a:prstGeom prst="rect">
            <a:avLst/>
          </a:prstGeom>
          <a:solidFill>
            <a:schemeClr val="accent2">
              <a:alpha val="3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6" name="Rectangle 1597"/>
          <p:cNvSpPr>
            <a:spLocks noChangeArrowheads="1"/>
          </p:cNvSpPr>
          <p:nvPr/>
        </p:nvSpPr>
        <p:spPr bwMode="gray">
          <a:xfrm>
            <a:off x="7158038" y="12700"/>
            <a:ext cx="227012" cy="6858000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7" name="Rectangle 1592"/>
          <p:cNvSpPr>
            <a:spLocks noChangeArrowheads="1"/>
          </p:cNvSpPr>
          <p:nvPr/>
        </p:nvSpPr>
        <p:spPr bwMode="gray">
          <a:xfrm>
            <a:off x="4375150" y="0"/>
            <a:ext cx="1060450" cy="6858000"/>
          </a:xfrm>
          <a:prstGeom prst="rect">
            <a:avLst/>
          </a:prstGeom>
          <a:solidFill>
            <a:schemeClr val="accent2">
              <a:alpha val="64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8" name="Rectangle 1593"/>
          <p:cNvSpPr>
            <a:spLocks noChangeArrowheads="1"/>
          </p:cNvSpPr>
          <p:nvPr/>
        </p:nvSpPr>
        <p:spPr bwMode="gray">
          <a:xfrm>
            <a:off x="5359400" y="-17463"/>
            <a:ext cx="728663" cy="6938963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9" name="Rectangle 1594"/>
          <p:cNvSpPr>
            <a:spLocks noChangeArrowheads="1"/>
          </p:cNvSpPr>
          <p:nvPr/>
        </p:nvSpPr>
        <p:spPr bwMode="gray">
          <a:xfrm>
            <a:off x="6018213" y="-19050"/>
            <a:ext cx="547687" cy="6938963"/>
          </a:xfrm>
          <a:prstGeom prst="rect">
            <a:avLst/>
          </a:prstGeom>
          <a:solidFill>
            <a:schemeClr val="accent2">
              <a:alpha val="4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" name="Rectangle 1595"/>
          <p:cNvSpPr>
            <a:spLocks noChangeArrowheads="1"/>
          </p:cNvSpPr>
          <p:nvPr/>
        </p:nvSpPr>
        <p:spPr bwMode="gray">
          <a:xfrm>
            <a:off x="6505575" y="0"/>
            <a:ext cx="446088" cy="6858000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1" name="Rectangle 1622"/>
          <p:cNvSpPr>
            <a:spLocks noChangeArrowheads="1"/>
          </p:cNvSpPr>
          <p:nvPr/>
        </p:nvSpPr>
        <p:spPr bwMode="gray">
          <a:xfrm>
            <a:off x="7339013" y="52388"/>
            <a:ext cx="136525" cy="6858000"/>
          </a:xfrm>
          <a:prstGeom prst="rect">
            <a:avLst/>
          </a:prstGeom>
          <a:solidFill>
            <a:schemeClr val="accent2">
              <a:alpha val="14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2" name="Rectangle 1623"/>
          <p:cNvSpPr>
            <a:spLocks noChangeArrowheads="1"/>
          </p:cNvSpPr>
          <p:nvPr/>
        </p:nvSpPr>
        <p:spPr bwMode="gray">
          <a:xfrm>
            <a:off x="8366125" y="20638"/>
            <a:ext cx="344488" cy="6858000"/>
          </a:xfrm>
          <a:prstGeom prst="rect">
            <a:avLst/>
          </a:prstGeom>
          <a:solidFill>
            <a:schemeClr val="accent2">
              <a:alpha val="23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3" name="Rectangle 1624"/>
          <p:cNvSpPr>
            <a:spLocks noChangeArrowheads="1"/>
          </p:cNvSpPr>
          <p:nvPr/>
        </p:nvSpPr>
        <p:spPr bwMode="gray">
          <a:xfrm>
            <a:off x="8664575" y="0"/>
            <a:ext cx="474663" cy="6858000"/>
          </a:xfrm>
          <a:prstGeom prst="rect">
            <a:avLst/>
          </a:prstGeom>
          <a:solidFill>
            <a:schemeClr val="accent2">
              <a:alpha val="28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4" name="Text Box 1613"/>
          <p:cNvSpPr txBox="1">
            <a:spLocks noChangeArrowheads="1"/>
          </p:cNvSpPr>
          <p:nvPr/>
        </p:nvSpPr>
        <p:spPr bwMode="gray">
          <a:xfrm>
            <a:off x="76200" y="6477000"/>
            <a:ext cx="16081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rgbClr val="F8F8F8"/>
                </a:solidFill>
                <a:latin typeface="+mn-lt"/>
              </a:rPr>
              <a:t>www.themegallery.com</a:t>
            </a:r>
          </a:p>
        </p:txBody>
      </p:sp>
      <p:sp>
        <p:nvSpPr>
          <p:cNvPr id="25" name="Text Box 1612"/>
          <p:cNvSpPr txBox="1">
            <a:spLocks noChangeArrowheads="1"/>
          </p:cNvSpPr>
          <p:nvPr/>
        </p:nvSpPr>
        <p:spPr bwMode="gray">
          <a:xfrm>
            <a:off x="276225" y="6007100"/>
            <a:ext cx="1169988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FFFFFF"/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26" name="Rectangle 1643"/>
          <p:cNvSpPr>
            <a:spLocks noChangeArrowheads="1"/>
          </p:cNvSpPr>
          <p:nvPr/>
        </p:nvSpPr>
        <p:spPr bwMode="gray">
          <a:xfrm>
            <a:off x="7953375" y="4763"/>
            <a:ext cx="136525" cy="6858000"/>
          </a:xfrm>
          <a:prstGeom prst="rect">
            <a:avLst/>
          </a:prstGeom>
          <a:solidFill>
            <a:schemeClr val="accent2">
              <a:alpha val="6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7" name="Rectangle 1644"/>
          <p:cNvSpPr>
            <a:spLocks noChangeArrowheads="1"/>
          </p:cNvSpPr>
          <p:nvPr/>
        </p:nvSpPr>
        <p:spPr bwMode="gray">
          <a:xfrm>
            <a:off x="8045450" y="4763"/>
            <a:ext cx="168275" cy="6858000"/>
          </a:xfrm>
          <a:prstGeom prst="rect">
            <a:avLst/>
          </a:prstGeom>
          <a:solidFill>
            <a:schemeClr val="accent2">
              <a:alpha val="12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8" name="Rectangle 1645"/>
          <p:cNvSpPr>
            <a:spLocks noChangeArrowheads="1"/>
          </p:cNvSpPr>
          <p:nvPr/>
        </p:nvSpPr>
        <p:spPr bwMode="gray">
          <a:xfrm>
            <a:off x="8177213" y="-11113"/>
            <a:ext cx="230187" cy="6858001"/>
          </a:xfrm>
          <a:prstGeom prst="rect">
            <a:avLst/>
          </a:prstGeom>
          <a:solidFill>
            <a:schemeClr val="accent2">
              <a:alpha val="17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436847" name="Rectangle 1647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3802063" y="1314450"/>
            <a:ext cx="5105400" cy="1470025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36848" name="Rectangle 1648"/>
          <p:cNvSpPr>
            <a:spLocks noGrp="1" noChangeArrowheads="1"/>
          </p:cNvSpPr>
          <p:nvPr>
            <p:ph type="subTitle" sz="quarter" idx="1"/>
          </p:nvPr>
        </p:nvSpPr>
        <p:spPr bwMode="gray">
          <a:xfrm>
            <a:off x="3810000" y="2762250"/>
            <a:ext cx="5151438" cy="75723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9" name="Rectangle 1650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3552825" y="6534150"/>
            <a:ext cx="2895600" cy="234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649"/>
          <p:cNvSpPr>
            <a:spLocks noGrp="1" noChangeArrowheads="1"/>
          </p:cNvSpPr>
          <p:nvPr>
            <p:ph type="dt" sz="quarter" idx="11"/>
          </p:nvPr>
        </p:nvSpPr>
        <p:spPr bwMode="gray">
          <a:xfrm>
            <a:off x="6900863" y="652621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7B203-305C-4D1E-9CBD-EC8EA57C5B56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31" name="Rectangle 1651"/>
          <p:cNvSpPr>
            <a:spLocks noGrp="1" noChangeArrowheads="1"/>
          </p:cNvSpPr>
          <p:nvPr>
            <p:ph type="sldNum" sz="quarter" idx="12"/>
          </p:nvPr>
        </p:nvSpPr>
        <p:spPr bwMode="gray">
          <a:xfrm>
            <a:off x="3011488" y="6527800"/>
            <a:ext cx="373062" cy="234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9036B-67F7-4DFD-A080-948393991A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100"/>
                            </p:stCondLst>
                            <p:childTnLst>
                              <p:par>
                                <p:cTn id="9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10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Scale>
                                      <p:cBhvr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900"/>
                            </p:stCondLst>
                            <p:childTnLst>
                              <p:par>
                                <p:cTn id="1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9BB56-B335-4490-974C-88F802AE4A04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629C2-CBE4-42F6-AC8E-5CB86730F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50D02-8B4D-4824-B683-7EFF00629BF5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95058-A150-42DC-AA84-C614D49BDC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30288" y="1163638"/>
            <a:ext cx="3903662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6350" y="1163638"/>
            <a:ext cx="3905250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68C9A-79B8-4E05-B177-0FDE89371D09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22A0A-1D71-4899-836A-904D40A4F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D33F2-2191-412F-BB17-C6F8FDFF92E5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90E65-7301-4D11-BE94-B399F350B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4516E-C4EE-4BF2-A1B3-6CBEF314BD0F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8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BD7B0-5B3E-4AFF-BB2B-726D87B22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930C7-2ABA-4850-8F61-CF1D203307D4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4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3999E-FFC8-475D-A998-465B5B949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23D4D-3194-4DAE-8CF9-D3144DCA973E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3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44DC8-459B-4416-89E8-ACED23FAD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FDF22-5071-45B7-838A-A80062CA5960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02130-F218-4C96-8DEA-BA2684691D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9ED5D-96D6-4553-A494-5787A1175969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3971-69DB-4538-A942-E8AAAA726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A2ECB-4CF1-44DD-9B0B-544457A9746A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45405-F410-4B44-8D66-54E0D74AB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18338" y="65088"/>
            <a:ext cx="1995487" cy="64595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30288" y="65088"/>
            <a:ext cx="5835650" cy="64595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4ADF1-ECEF-4393-B834-27D6A9B28958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CEAA6-EFC1-4DD3-A4C1-E12C623A9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88" y="65088"/>
            <a:ext cx="7958137" cy="10112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030288" y="1163638"/>
            <a:ext cx="7961312" cy="5360987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BF37A-3BAB-4273-8415-682006D8369D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249E-D9AC-4230-8D0B-9BFABECD0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98A82-1405-4C39-95DB-B076CE7C7C29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CF1F-CB17-4A32-A27D-CE3816B032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45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4F0F01-D82F-4B00-9D6D-2FF27124F96D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13B32A-4F34-4D77-B3FA-A62F82335C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87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D19A9-5F4D-4014-98D0-2464DB135D61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A342-32D6-461A-8ADB-D9A475043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008E7B-050C-411E-8EA2-49CB705F041E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9669A6-392C-418F-B2F0-DBB2B48897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9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31CCAF-90AB-4FE0-B0DE-D993923F6B8C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800672-4079-4BB5-9552-2233B84C10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25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A11E7-9D78-4923-9EA4-9AEC1836D51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1BB1B7-59EF-4603-AF7C-AE6A8B57B9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460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2853D6-FCF4-41A1-9639-2D17A001C214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3BEFA-2367-43D4-8C38-9D26FD29F0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0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058E17-33E2-4D72-8355-AAB78956E916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2F009A-C0C5-48EA-ABDB-4613B42D9C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02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25F89D-FD58-4014-8800-2BBDB675979F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86EC1-6B71-405D-8A63-4197D68A96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791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F9032-FA7F-4A15-921D-2D8977FFD41A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51EA89-1BD5-4389-BEBE-01374FD627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180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6230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66911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14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990600"/>
            <a:ext cx="37719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990600"/>
            <a:ext cx="37719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9A4B3-C3CC-4BF4-BE3B-41BA5389A99C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153AE-52ED-4BE4-B309-C4CFB6C1EB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21455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5795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3C0FAB-56A4-4496-BFFC-0876E4B91DF3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0EFD25-0648-4503-AC1B-FC39370313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739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3C9E54-C010-4D21-981C-205AB3368A85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54987E-A196-47CD-9B20-390A8FB429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7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9C427-5CC5-46A7-B083-64DE2DE0AE49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F95F4-857A-489B-A501-EA6AEC89A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F5C4C-E2B6-4E69-BC63-26BACA19DF52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88307-76A5-4BE1-98F2-4C13F2B53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8DD6B-8B58-4273-8051-A660C6F5C91E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7EAE1-7D1A-4E56-B9DF-C3DE934918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9092-E785-4CB0-B47F-0BD4F9FE8B8B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EAE20-E202-4260-9813-552CF8D92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086A0-63FF-4B52-9928-527705E62C8A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53A54-3D40-4733-8574-C84DAFF55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8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12" name="Rectangle 20"/>
          <p:cNvSpPr>
            <a:spLocks noChangeArrowheads="1"/>
          </p:cNvSpPr>
          <p:nvPr/>
        </p:nvSpPr>
        <p:spPr bwMode="gray">
          <a:xfrm>
            <a:off x="838200" y="0"/>
            <a:ext cx="8305800" cy="7905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/>
          </p:nvPr>
        </p:nvSpPr>
        <p:spPr bwMode="white">
          <a:xfrm>
            <a:off x="914400" y="107950"/>
            <a:ext cx="7315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990600"/>
            <a:ext cx="7696200" cy="513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060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056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latin typeface="Arial" charset="0"/>
              </a:defRPr>
            </a:lvl1pPr>
          </a:lstStyle>
          <a:p>
            <a:pPr>
              <a:defRPr/>
            </a:pPr>
            <a:fld id="{F33174A7-0EB7-4304-A9EF-9C6AB0426FC8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11060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" y="64770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60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200400" y="65373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latin typeface="Arial" charset="0"/>
              </a:defRPr>
            </a:lvl1pPr>
          </a:lstStyle>
          <a:p>
            <a:pPr>
              <a:defRPr/>
            </a:pPr>
            <a:fld id="{971B4F60-36D9-457B-BDC4-4875AB257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607" name="Rectangle 15"/>
          <p:cNvSpPr>
            <a:spLocks noChangeArrowheads="1"/>
          </p:cNvSpPr>
          <p:nvPr/>
        </p:nvSpPr>
        <p:spPr bwMode="ltGray">
          <a:xfrm>
            <a:off x="0" y="0"/>
            <a:ext cx="838200" cy="787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08" name="Rectangle 16"/>
          <p:cNvSpPr>
            <a:spLocks noChangeArrowheads="1"/>
          </p:cNvSpPr>
          <p:nvPr/>
        </p:nvSpPr>
        <p:spPr bwMode="ltGray">
          <a:xfrm>
            <a:off x="0" y="787400"/>
            <a:ext cx="838200" cy="787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09" name="Rectangle 17"/>
          <p:cNvSpPr>
            <a:spLocks noChangeArrowheads="1"/>
          </p:cNvSpPr>
          <p:nvPr/>
        </p:nvSpPr>
        <p:spPr bwMode="ltGray">
          <a:xfrm>
            <a:off x="0" y="1563688"/>
            <a:ext cx="838200" cy="787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13" name="Line 21"/>
          <p:cNvSpPr>
            <a:spLocks noChangeShapeType="1"/>
          </p:cNvSpPr>
          <p:nvPr/>
        </p:nvSpPr>
        <p:spPr bwMode="auto">
          <a:xfrm>
            <a:off x="152400" y="64770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20" name="Rectangle 28"/>
          <p:cNvSpPr>
            <a:spLocks noChangeArrowheads="1"/>
          </p:cNvSpPr>
          <p:nvPr/>
        </p:nvSpPr>
        <p:spPr bwMode="gray">
          <a:xfrm>
            <a:off x="-4763" y="1557338"/>
            <a:ext cx="839788" cy="796925"/>
          </a:xfrm>
          <a:prstGeom prst="rect">
            <a:avLst/>
          </a:prstGeom>
          <a:blipFill dpi="0" rotWithShape="1">
            <a:blip r:embed="rId1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21" name="Rectangle 29"/>
          <p:cNvSpPr>
            <a:spLocks noChangeArrowheads="1"/>
          </p:cNvSpPr>
          <p:nvPr/>
        </p:nvSpPr>
        <p:spPr bwMode="gray">
          <a:xfrm>
            <a:off x="8272463" y="0"/>
            <a:ext cx="871537" cy="790575"/>
          </a:xfrm>
          <a:prstGeom prst="rect">
            <a:avLst/>
          </a:prstGeom>
          <a:blipFill dpi="0" rotWithShape="1">
            <a:blip r:embed="rId1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22" name="Rectangle 30"/>
          <p:cNvSpPr>
            <a:spLocks noChangeArrowheads="1"/>
          </p:cNvSpPr>
          <p:nvPr/>
        </p:nvSpPr>
        <p:spPr bwMode="gray">
          <a:xfrm>
            <a:off x="0" y="0"/>
            <a:ext cx="839788" cy="787400"/>
          </a:xfrm>
          <a:prstGeom prst="rect">
            <a:avLst/>
          </a:prstGeom>
          <a:blipFill dpi="0" rotWithShape="1">
            <a:blip r:embed="rId1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3" r:id="rId1"/>
    <p:sldLayoutId id="2147484834" r:id="rId2"/>
    <p:sldLayoutId id="2147484835" r:id="rId3"/>
    <p:sldLayoutId id="2147484836" r:id="rId4"/>
    <p:sldLayoutId id="2147484837" r:id="rId5"/>
    <p:sldLayoutId id="2147484838" r:id="rId6"/>
    <p:sldLayoutId id="2147484839" r:id="rId7"/>
    <p:sldLayoutId id="2147484840" r:id="rId8"/>
    <p:sldLayoutId id="2147484841" r:id="rId9"/>
    <p:sldLayoutId id="2147484842" r:id="rId10"/>
    <p:sldLayoutId id="2147484843" r:id="rId11"/>
    <p:sldLayoutId id="2147484844" r:id="rId12"/>
    <p:sldLayoutId id="2147484845" r:id="rId13"/>
    <p:sldLayoutId id="2147484846" r:id="rId14"/>
    <p:sldLayoutId id="2147484847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06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10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9" grpId="0" animBg="1"/>
      <p:bldP spid="110620" grpId="0" animBg="1"/>
      <p:bldP spid="110622" grpId="0" animBg="1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19" name="Line 491"/>
          <p:cNvSpPr>
            <a:spLocks noChangeShapeType="1"/>
          </p:cNvSpPr>
          <p:nvPr/>
        </p:nvSpPr>
        <p:spPr bwMode="auto">
          <a:xfrm>
            <a:off x="1101725" y="1000125"/>
            <a:ext cx="7834313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2" name="Rectangle 474"/>
          <p:cNvSpPr>
            <a:spLocks noChangeArrowheads="1"/>
          </p:cNvSpPr>
          <p:nvPr/>
        </p:nvSpPr>
        <p:spPr bwMode="gray">
          <a:xfrm>
            <a:off x="269875" y="0"/>
            <a:ext cx="284163" cy="6889750"/>
          </a:xfrm>
          <a:prstGeom prst="rect">
            <a:avLst/>
          </a:prstGeom>
          <a:solidFill>
            <a:schemeClr val="accent2">
              <a:alpha val="8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3" name="Rectangle 475"/>
          <p:cNvSpPr>
            <a:spLocks noChangeArrowheads="1"/>
          </p:cNvSpPr>
          <p:nvPr/>
        </p:nvSpPr>
        <p:spPr bwMode="gray">
          <a:xfrm>
            <a:off x="-12700" y="0"/>
            <a:ext cx="330200" cy="6858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28627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5" name="Rectangle 477"/>
          <p:cNvSpPr>
            <a:spLocks noChangeArrowheads="1"/>
          </p:cNvSpPr>
          <p:nvPr/>
        </p:nvSpPr>
        <p:spPr bwMode="gray">
          <a:xfrm>
            <a:off x="749300" y="-14288"/>
            <a:ext cx="71438" cy="6872288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7" name="Rectangle 479"/>
          <p:cNvSpPr>
            <a:spLocks noChangeArrowheads="1"/>
          </p:cNvSpPr>
          <p:nvPr/>
        </p:nvSpPr>
        <p:spPr bwMode="gray">
          <a:xfrm>
            <a:off x="508000" y="0"/>
            <a:ext cx="168275" cy="6865938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9" name="Rectangle 481"/>
          <p:cNvSpPr>
            <a:spLocks noChangeArrowheads="1"/>
          </p:cNvSpPr>
          <p:nvPr/>
        </p:nvSpPr>
        <p:spPr bwMode="gray">
          <a:xfrm>
            <a:off x="661988" y="0"/>
            <a:ext cx="114300" cy="6872288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0988" name="Rectangle 460"/>
          <p:cNvSpPr>
            <a:spLocks noGrp="1" noChangeArrowheads="1"/>
          </p:cNvSpPr>
          <p:nvPr>
            <p:ph type="title"/>
          </p:nvPr>
        </p:nvSpPr>
        <p:spPr bwMode="auto">
          <a:xfrm>
            <a:off x="1055688" y="65088"/>
            <a:ext cx="7958137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81" name="Rectangle 46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0288" y="1163638"/>
            <a:ext cx="7961312" cy="53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50990" name="Rectangle 46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77913" y="6616700"/>
            <a:ext cx="2133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F32F4CDA-0767-4649-9DD8-4F2B0641B1DC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150991" name="Rectangle 46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38825" y="6616700"/>
            <a:ext cx="2895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992" name="Rectangle 46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87825" y="6616700"/>
            <a:ext cx="66198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73955D09-8872-4963-BDAF-CEE59D204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1036" name="Oval 508"/>
          <p:cNvSpPr>
            <a:spLocks noChangeArrowheads="1"/>
          </p:cNvSpPr>
          <p:nvPr/>
        </p:nvSpPr>
        <p:spPr bwMode="gray">
          <a:xfrm>
            <a:off x="438150" y="1892300"/>
            <a:ext cx="619125" cy="614363"/>
          </a:xfrm>
          <a:prstGeom prst="ellipse">
            <a:avLst/>
          </a:prstGeom>
          <a:blipFill dpi="0" rotWithShape="1">
            <a:blip r:embed="rId14" cstate="print"/>
            <a:srcRect/>
            <a:stretch>
              <a:fillRect/>
            </a:stretch>
          </a:blip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39" name="Oval 511"/>
          <p:cNvSpPr>
            <a:spLocks noChangeArrowheads="1"/>
          </p:cNvSpPr>
          <p:nvPr/>
        </p:nvSpPr>
        <p:spPr bwMode="gray">
          <a:xfrm>
            <a:off x="442913" y="315913"/>
            <a:ext cx="603250" cy="596900"/>
          </a:xfrm>
          <a:prstGeom prst="ellipse">
            <a:avLst/>
          </a:prstGeom>
          <a:blipFill dpi="0" rotWithShape="1">
            <a:blip r:embed="rId15" cstate="print"/>
            <a:srcRect/>
            <a:stretch>
              <a:fillRect/>
            </a:stretch>
          </a:blipFill>
          <a:ln w="5715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43" name="Oval 515"/>
          <p:cNvSpPr>
            <a:spLocks noChangeArrowheads="1"/>
          </p:cNvSpPr>
          <p:nvPr/>
        </p:nvSpPr>
        <p:spPr bwMode="gray">
          <a:xfrm>
            <a:off x="430213" y="1128713"/>
            <a:ext cx="603250" cy="593725"/>
          </a:xfrm>
          <a:prstGeom prst="ellipse">
            <a:avLst/>
          </a:prstGeom>
          <a:blipFill dpi="0" rotWithShape="1">
            <a:blip r:embed="rId16" cstate="print"/>
            <a:srcRect/>
            <a:stretch>
              <a:fillRect/>
            </a:stretch>
          </a:blip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48" r:id="rId1"/>
    <p:sldLayoutId id="2147484849" r:id="rId2"/>
    <p:sldLayoutId id="2147484850" r:id="rId3"/>
    <p:sldLayoutId id="2147484851" r:id="rId4"/>
    <p:sldLayoutId id="2147484852" r:id="rId5"/>
    <p:sldLayoutId id="2147484853" r:id="rId6"/>
    <p:sldLayoutId id="2147484854" r:id="rId7"/>
    <p:sldLayoutId id="2147484855" r:id="rId8"/>
    <p:sldLayoutId id="2147484856" r:id="rId9"/>
    <p:sldLayoutId id="2147484857" r:id="rId10"/>
    <p:sldLayoutId id="2147484858" r:id="rId11"/>
    <p:sldLayoutId id="2147484859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5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10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10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00"/>
                            </p:stCondLst>
                            <p:childTnLst>
                              <p:par>
                                <p:cTn id="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1510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31" dur="500" fill="hold"/>
                                        <p:tgtEl>
                                          <p:spTgt spid="1510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33" dur="500" fill="hold"/>
                                        <p:tgtEl>
                                          <p:spTgt spid="1510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1510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1510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002" grpId="0" animBg="1"/>
      <p:bldP spid="151002" grpId="1" animBg="1"/>
      <p:bldP spid="151003" grpId="0" animBg="1"/>
      <p:bldP spid="151003" grpId="1" animBg="1"/>
      <p:bldP spid="151005" grpId="0" animBg="1"/>
      <p:bldP spid="151005" grpId="1" animBg="1"/>
      <p:bldP spid="151007" grpId="0" animBg="1"/>
      <p:bldP spid="151007" grpId="1" animBg="1"/>
      <p:bldP spid="151009" grpId="0" animBg="1"/>
      <p:bldP spid="151009" grpId="1" animBg="1"/>
      <p:bldP spid="150988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itchFamily="2" charset="2"/>
        <a:buChar char="£"/>
        <a:defRPr sz="32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5000"/>
        <a:buChar char="•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5000"/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64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78" r:id="rId1"/>
    <p:sldLayoutId id="2147484879" r:id="rId2"/>
    <p:sldLayoutId id="2147484880" r:id="rId3"/>
    <p:sldLayoutId id="2147484881" r:id="rId4"/>
    <p:sldLayoutId id="2147484882" r:id="rId5"/>
    <p:sldLayoutId id="2147484883" r:id="rId6"/>
    <p:sldLayoutId id="2147484884" r:id="rId7"/>
    <p:sldLayoutId id="2147484885" r:id="rId8"/>
    <p:sldLayoutId id="2147484886" r:id="rId9"/>
    <p:sldLayoutId id="2147484887" r:id="rId10"/>
    <p:sldLayoutId id="2147484888" r:id="rId11"/>
    <p:sldLayoutId id="2147484889" r:id="rId12"/>
    <p:sldLayoutId id="2147484890" r:id="rId13"/>
    <p:sldLayoutId id="2147484891" r:id="rId14"/>
    <p:sldLayoutId id="2147484892" r:id="rId15"/>
    <p:sldLayoutId id="2147484893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1484784"/>
            <a:ext cx="6552728" cy="367240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Методика  получения займа</a:t>
            </a:r>
            <a:b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членом </a:t>
            </a:r>
            <a: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СБИ</a:t>
            </a:r>
            <a: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en-US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2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(</a:t>
            </a:r>
            <a:r>
              <a:rPr lang="ru-RU" sz="27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утверждает постоянно действующий коллегиальный орган – </a:t>
            </a:r>
            <a:r>
              <a:rPr lang="ru-RU" sz="27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Совет СБИ)</a:t>
            </a:r>
            <a:endParaRPr lang="ru-RU" sz="27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24936" cy="86409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Документы для получения займа</a:t>
            </a:r>
            <a:endParaRPr lang="ru-RU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24744"/>
            <a:ext cx="8429684" cy="540060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Заявление;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расходования;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Финансовый анализ заемщика;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Справки: о наличии судимости учредителей и руководителей, справка из банка об оборотах на счетах, справка из ИФНС о состоянии расчетов с бюджетом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об открытых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счетах, справка из ПФР, справка из ФСС;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Сведения: об учредителях, о наличии судебных разбирательств, о привлечении к ответственности третьих лиц,  о среднесписочной численности работников, об одобрении сделки участниками организации заемщика;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Отчетность: бухгалтерскую и налоговую, а так же расшифровки к ней согласно Методике, контракты и договора.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Отчет об оценке предмета залога и документы, подтверждающие право собственности на предмет залога и отсутствие ограничений на него. </a:t>
            </a: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b="1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072494" cy="622422"/>
          </a:xfrm>
        </p:spPr>
        <p:txBody>
          <a:bodyPr>
            <a:noAutofit/>
          </a:bodyPr>
          <a:lstStyle/>
          <a:p>
            <a:pPr algn="just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исполнения обязательств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329642" cy="53092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/>
              <a:t>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недвижимое имущество;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движимое имущество, подлежащее государственной регистрации;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производственное и сельскохозяйственное оборудование и техника;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ценные бумаги. </a:t>
            </a:r>
          </a:p>
          <a:p>
            <a:pPr marL="0" indent="0" algn="just">
              <a:buNone/>
              <a:tabLst>
                <a:tab pos="180975" algn="l"/>
              </a:tabLst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залога подтверждается Отчетом об оценке аккредитованным оценщиком, согласованным с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СБИ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b="1" dirty="0" smtClean="0"/>
              <a:t> </a:t>
            </a:r>
          </a:p>
          <a:p>
            <a:pPr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Поручительство: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Платежеспособность поручителя (поручителей) должна подтверждаться документами  о стоимости активов поручителя (поручителей).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Уступка права требования денежных обязательств по договорам подряда на сумму запрашиваемого займа.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>
              <a:buNone/>
            </a:pPr>
            <a:endPara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56026"/>
            <a:ext cx="8072494" cy="768718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Процедура прохождения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584" y="1124744"/>
            <a:ext cx="691276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Комплект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документов предоставляется в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СБИ и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регистрируется с указанием даты и времени получения документов.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течение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рабочих дней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СБИ проверяет представленные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проводит анализ финансового состояния заемщика и его деловой репутации.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сли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анализе состояния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заемщика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необходима дополнительная информация, то делается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запрос,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документы по нему фиксируются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дополнительно,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срок рассмотрения заявления продлевается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Заключение о проведенном анализе и предоставленном обеспечении предоставляется Совету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СБИ для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принятия решения.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936104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финансового </a:t>
            </a:r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состояния:</a:t>
            </a:r>
            <a:b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(проводит </a:t>
            </a: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СБИ)</a:t>
            </a:r>
            <a:endParaRPr lang="ru-RU" sz="2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429684" cy="5023460"/>
          </a:xfrm>
        </p:spPr>
        <p:txBody>
          <a:bodyPr>
            <a:normAutofit fontScale="92500" lnSpcReduction="1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ликвидности и платежеспособности;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структуры активов и пассивов;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финансовой устойчивости;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достаточности объема оборотов для погашения задолженности, анализ дебиторской/кредиторской задолженностей, заемных средств, запасов, основных средств;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рентабельности;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рентабельности капитала;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Расчет показателей деловой активности (оборачиваемости);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кредитоспособности Заемщика;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Прогноз банкротства;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Изучение добросовестности и деловой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репутации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Оценка обстоятельств, о возможном отсутствии у заемщика реальной деятельности.</a:t>
            </a:r>
            <a:endParaRPr lang="ru-RU" sz="1750" b="1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634809" cy="864096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Предоставление займа в меньшем размере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268761"/>
            <a:ext cx="6482682" cy="424847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Недостаток средств в КФ ОДО,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превышающих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минимальный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размер КФ ОДО всех членов (по уровням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Предоставленный залог не покрывает запрашиваемую сумму займа превышение менее 30% 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полностью подтвержден план расходования заемных средств.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48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066130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Отказ в предоставление займа: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7490793" cy="5400600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низкий уровень финансового состояния члена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его деловой репутации;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неэффективный расход займа;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высокий коэффициент риска невозврата займа рассчитанной по Методике;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задолженности по членским взносам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СБИ;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выплаты из КФ по вине члена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СБИ;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иски и судебные решения к члену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СБИ 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недостаткам подрядных работ;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наличие неисполненных обязательств по кредитам, ссудам, поручительствам;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приостановления права, вынесенное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Советом СБИ,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нарушение требований внутренних документов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СБИ;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наличие неисполненных предписаний органов контроля (надзора) в сфере строительства;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 невозможности провести полную и достаточную оценку финансового состояния заемщика в связи с непредставлением заемщиком полного пакета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документов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отсутствие средств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КФ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ОДО,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превышающих минимальный размер КФ ОДО всех членов (по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уровням)</a:t>
            </a:r>
          </a:p>
          <a:p>
            <a:pPr marL="0" indent="0"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1_p">
  <a:themeElements>
    <a:clrScheme name="busine1_p 2">
      <a:dk1>
        <a:srgbClr val="000000"/>
      </a:dk1>
      <a:lt1>
        <a:srgbClr val="FFFFFF"/>
      </a:lt1>
      <a:dk2>
        <a:srgbClr val="1C4372"/>
      </a:dk2>
      <a:lt2>
        <a:srgbClr val="969696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9BBB59"/>
      </a:hlink>
      <a:folHlink>
        <a:srgbClr val="8064A2"/>
      </a:folHlink>
    </a:clrScheme>
    <a:fontScheme name="busin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sine1_p 1">
        <a:dk1>
          <a:srgbClr val="000000"/>
        </a:dk1>
        <a:lt1>
          <a:srgbClr val="FFFFFF"/>
        </a:lt1>
        <a:dk2>
          <a:srgbClr val="04617B"/>
        </a:dk2>
        <a:lt2>
          <a:srgbClr val="969696"/>
        </a:lt2>
        <a:accent1>
          <a:srgbClr val="F79646"/>
        </a:accent1>
        <a:accent2>
          <a:srgbClr val="4BACC6"/>
        </a:accent2>
        <a:accent3>
          <a:srgbClr val="FFFFFF"/>
        </a:accent3>
        <a:accent4>
          <a:srgbClr val="000000"/>
        </a:accent4>
        <a:accent5>
          <a:srgbClr val="FAC9B0"/>
        </a:accent5>
        <a:accent6>
          <a:srgbClr val="439BB3"/>
        </a:accent6>
        <a:hlink>
          <a:srgbClr val="7E6BC9"/>
        </a:hlink>
        <a:folHlink>
          <a:srgbClr val="A5C2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1_p 2">
        <a:dk1>
          <a:srgbClr val="000000"/>
        </a:dk1>
        <a:lt1>
          <a:srgbClr val="FFFFFF"/>
        </a:lt1>
        <a:dk2>
          <a:srgbClr val="1C4372"/>
        </a:dk2>
        <a:lt2>
          <a:srgbClr val="969696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9BBB59"/>
        </a:hlink>
        <a:folHlink>
          <a:srgbClr val="8064A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1_p 3">
        <a:dk1>
          <a:srgbClr val="000000"/>
        </a:dk1>
        <a:lt1>
          <a:srgbClr val="FFFFFF"/>
        </a:lt1>
        <a:dk2>
          <a:srgbClr val="4F271C"/>
        </a:dk2>
        <a:lt2>
          <a:srgbClr val="969696"/>
        </a:lt2>
        <a:accent1>
          <a:srgbClr val="3891A7"/>
        </a:accent1>
        <a:accent2>
          <a:srgbClr val="EDAA01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D79A01"/>
        </a:accent6>
        <a:hlink>
          <a:srgbClr val="C32D2E"/>
        </a:hlink>
        <a:folHlink>
          <a:srgbClr val="84AA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37TGp_bizpeople_light_ani">
  <a:themeElements>
    <a:clrScheme name="437TGp_bizpeople_light_ani 1">
      <a:dk1>
        <a:srgbClr val="30311D"/>
      </a:dk1>
      <a:lt1>
        <a:srgbClr val="FFFFFF"/>
      </a:lt1>
      <a:dk2>
        <a:srgbClr val="003366"/>
      </a:dk2>
      <a:lt2>
        <a:srgbClr val="DDDDDD"/>
      </a:lt2>
      <a:accent1>
        <a:srgbClr val="7E52CC"/>
      </a:accent1>
      <a:accent2>
        <a:srgbClr val="4A9ACC"/>
      </a:accent2>
      <a:accent3>
        <a:srgbClr val="FFFFFF"/>
      </a:accent3>
      <a:accent4>
        <a:srgbClr val="272817"/>
      </a:accent4>
      <a:accent5>
        <a:srgbClr val="C0B3E2"/>
      </a:accent5>
      <a:accent6>
        <a:srgbClr val="428BB9"/>
      </a:accent6>
      <a:hlink>
        <a:srgbClr val="4582A7"/>
      </a:hlink>
      <a:folHlink>
        <a:srgbClr val="B2AF7A"/>
      </a:folHlink>
    </a:clrScheme>
    <a:fontScheme name="437TGp_bizpeople_light_a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857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857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37TGp_bizpeople_light_ani 1">
        <a:dk1>
          <a:srgbClr val="30311D"/>
        </a:dk1>
        <a:lt1>
          <a:srgbClr val="FFFFFF"/>
        </a:lt1>
        <a:dk2>
          <a:srgbClr val="003366"/>
        </a:dk2>
        <a:lt2>
          <a:srgbClr val="DDDDDD"/>
        </a:lt2>
        <a:accent1>
          <a:srgbClr val="7E52CC"/>
        </a:accent1>
        <a:accent2>
          <a:srgbClr val="4A9ACC"/>
        </a:accent2>
        <a:accent3>
          <a:srgbClr val="FFFFFF"/>
        </a:accent3>
        <a:accent4>
          <a:srgbClr val="272817"/>
        </a:accent4>
        <a:accent5>
          <a:srgbClr val="C0B3E2"/>
        </a:accent5>
        <a:accent6>
          <a:srgbClr val="428BB9"/>
        </a:accent6>
        <a:hlink>
          <a:srgbClr val="4582A7"/>
        </a:hlink>
        <a:folHlink>
          <a:srgbClr val="B2AF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37TGp_bizpeople_light_ani 2">
        <a:dk1>
          <a:srgbClr val="000000"/>
        </a:dk1>
        <a:lt1>
          <a:srgbClr val="FFFFFF"/>
        </a:lt1>
        <a:dk2>
          <a:srgbClr val="702424"/>
        </a:dk2>
        <a:lt2>
          <a:srgbClr val="C0C0C0"/>
        </a:lt2>
        <a:accent1>
          <a:srgbClr val="54BBBE"/>
        </a:accent1>
        <a:accent2>
          <a:srgbClr val="E49514"/>
        </a:accent2>
        <a:accent3>
          <a:srgbClr val="FFFFFF"/>
        </a:accent3>
        <a:accent4>
          <a:srgbClr val="000000"/>
        </a:accent4>
        <a:accent5>
          <a:srgbClr val="B3DADB"/>
        </a:accent5>
        <a:accent6>
          <a:srgbClr val="CF8711"/>
        </a:accent6>
        <a:hlink>
          <a:srgbClr val="6C9A42"/>
        </a:hlink>
        <a:folHlink>
          <a:srgbClr val="82ABB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37TGp_bizpeople_light_ani 3">
        <a:dk1>
          <a:srgbClr val="003366"/>
        </a:dk1>
        <a:lt1>
          <a:srgbClr val="FFFFFF"/>
        </a:lt1>
        <a:dk2>
          <a:srgbClr val="000000"/>
        </a:dk2>
        <a:lt2>
          <a:srgbClr val="DDDDDD"/>
        </a:lt2>
        <a:accent1>
          <a:srgbClr val="438ACB"/>
        </a:accent1>
        <a:accent2>
          <a:srgbClr val="32A287"/>
        </a:accent2>
        <a:accent3>
          <a:srgbClr val="FFFFFF"/>
        </a:accent3>
        <a:accent4>
          <a:srgbClr val="002A56"/>
        </a:accent4>
        <a:accent5>
          <a:srgbClr val="B0C4E2"/>
        </a:accent5>
        <a:accent6>
          <a:srgbClr val="2C927A"/>
        </a:accent6>
        <a:hlink>
          <a:srgbClr val="729943"/>
        </a:hlink>
        <a:folHlink>
          <a:srgbClr val="82B4B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435TGp_smile_light_ani</Template>
  <TotalTime>30887</TotalTime>
  <Words>446</Words>
  <Application>Microsoft Office PowerPoint</Application>
  <PresentationFormat>Экран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busine1_p</vt:lpstr>
      <vt:lpstr>437TGp_bizpeople_light_ani</vt:lpstr>
      <vt:lpstr>Грань</vt:lpstr>
      <vt:lpstr>Методика  получения займа членом СБИ  (утверждает постоянно действующий коллегиальный орган – Совет СБИ)</vt:lpstr>
      <vt:lpstr>Документы для получения займа</vt:lpstr>
      <vt:lpstr>Обеспечение исполнения обязательств </vt:lpstr>
      <vt:lpstr>Процедура прохождения</vt:lpstr>
      <vt:lpstr>Анализ финансового состояния: (проводит СБИ)</vt:lpstr>
      <vt:lpstr>Предоставление займа в меньшем размере</vt:lpstr>
      <vt:lpstr>Отказ в предоставление займа: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саморегулируемой организации в реформе технического регулирования и обеспечении безопасности зданий и сооружений</dc:title>
  <dc:creator>user</dc:creator>
  <cp:lastModifiedBy>Пользователь Windows</cp:lastModifiedBy>
  <cp:revision>1971</cp:revision>
  <dcterms:created xsi:type="dcterms:W3CDTF">2010-04-26T12:57:30Z</dcterms:created>
  <dcterms:modified xsi:type="dcterms:W3CDTF">2020-09-09T09:14:44Z</dcterms:modified>
</cp:coreProperties>
</file>